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60" r:id="rId3"/>
    <p:sldId id="263" r:id="rId4"/>
    <p:sldId id="265" r:id="rId5"/>
    <p:sldId id="266" r:id="rId6"/>
    <p:sldId id="268" r:id="rId7"/>
    <p:sldId id="267" r:id="rId8"/>
    <p:sldId id="264" r:id="rId9"/>
    <p:sldId id="262" r:id="rId10"/>
    <p:sldId id="273" r:id="rId11"/>
    <p:sldId id="271" r:id="rId12"/>
    <p:sldId id="272" r:id="rId13"/>
    <p:sldId id="269" r:id="rId14"/>
    <p:sldId id="274" r:id="rId15"/>
    <p:sldId id="275" r:id="rId16"/>
    <p:sldId id="276" r:id="rId17"/>
    <p:sldId id="270" r:id="rId18"/>
    <p:sldId id="277" r:id="rId19"/>
    <p:sldId id="278" r:id="rId20"/>
    <p:sldId id="279" r:id="rId21"/>
    <p:sldId id="280" r:id="rId22"/>
    <p:sldId id="261"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F1EC"/>
    <a:srgbClr val="F6EF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66" d="100"/>
          <a:sy n="66" d="100"/>
        </p:scale>
        <p:origin x="668" y="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0DB90D-78F2-4AC4-BC7D-A2271652B41A}" type="datetimeFigureOut">
              <a:rPr lang="en-US" smtClean="0"/>
              <a:t>10/20/2024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7FD24A-78B4-4A11-9E07-A6E5CB0F27A7}" type="slidenum">
              <a:rPr lang="en-US" smtClean="0"/>
              <a:t>‹#›</a:t>
            </a:fld>
            <a:endParaRPr lang="en-US"/>
          </a:p>
        </p:txBody>
      </p:sp>
    </p:spTree>
    <p:extLst>
      <p:ext uri="{BB962C8B-B14F-4D97-AF65-F5344CB8AC3E}">
        <p14:creationId xmlns:p14="http://schemas.microsoft.com/office/powerpoint/2010/main" val="18699052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https://www.youtube.com/watch?v=8HzpTS6Ma2I</a:t>
            </a:r>
          </a:p>
          <a:p>
            <a:endParaRPr lang="en-US" dirty="0"/>
          </a:p>
        </p:txBody>
      </p:sp>
      <p:sp>
        <p:nvSpPr>
          <p:cNvPr id="4" name="Slide Number Placeholder 3"/>
          <p:cNvSpPr>
            <a:spLocks noGrp="1"/>
          </p:cNvSpPr>
          <p:nvPr>
            <p:ph type="sldNum" sz="quarter" idx="10"/>
          </p:nvPr>
        </p:nvSpPr>
        <p:spPr/>
        <p:txBody>
          <a:bodyPr/>
          <a:lstStyle/>
          <a:p>
            <a:fld id="{8A7FD24A-78B4-4A11-9E07-A6E5CB0F27A7}" type="slidenum">
              <a:rPr lang="en-US" smtClean="0"/>
              <a:t>18</a:t>
            </a:fld>
            <a:endParaRPr lang="en-US"/>
          </a:p>
        </p:txBody>
      </p:sp>
    </p:spTree>
    <p:extLst>
      <p:ext uri="{BB962C8B-B14F-4D97-AF65-F5344CB8AC3E}">
        <p14:creationId xmlns:p14="http://schemas.microsoft.com/office/powerpoint/2010/main" val="37665425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https://www.youtube.com/watch?v=8HzpTS6Ma2I</a:t>
            </a:r>
          </a:p>
          <a:p>
            <a:endParaRPr lang="en-US" dirty="0"/>
          </a:p>
        </p:txBody>
      </p:sp>
      <p:sp>
        <p:nvSpPr>
          <p:cNvPr id="4" name="Slide Number Placeholder 3"/>
          <p:cNvSpPr>
            <a:spLocks noGrp="1"/>
          </p:cNvSpPr>
          <p:nvPr>
            <p:ph type="sldNum" sz="quarter" idx="10"/>
          </p:nvPr>
        </p:nvSpPr>
        <p:spPr/>
        <p:txBody>
          <a:bodyPr/>
          <a:lstStyle/>
          <a:p>
            <a:fld id="{8A7FD24A-78B4-4A11-9E07-A6E5CB0F27A7}" type="slidenum">
              <a:rPr lang="en-US" smtClean="0"/>
              <a:t>19</a:t>
            </a:fld>
            <a:endParaRPr lang="en-US"/>
          </a:p>
        </p:txBody>
      </p:sp>
    </p:spTree>
    <p:extLst>
      <p:ext uri="{BB962C8B-B14F-4D97-AF65-F5344CB8AC3E}">
        <p14:creationId xmlns:p14="http://schemas.microsoft.com/office/powerpoint/2010/main" val="41020540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https://www.youtube.com/watch?v=8HzpTS6Ma2I</a:t>
            </a:r>
          </a:p>
          <a:p>
            <a:endParaRPr lang="en-US" dirty="0"/>
          </a:p>
        </p:txBody>
      </p:sp>
      <p:sp>
        <p:nvSpPr>
          <p:cNvPr id="4" name="Slide Number Placeholder 3"/>
          <p:cNvSpPr>
            <a:spLocks noGrp="1"/>
          </p:cNvSpPr>
          <p:nvPr>
            <p:ph type="sldNum" sz="quarter" idx="10"/>
          </p:nvPr>
        </p:nvSpPr>
        <p:spPr/>
        <p:txBody>
          <a:bodyPr/>
          <a:lstStyle/>
          <a:p>
            <a:fld id="{8A7FD24A-78B4-4A11-9E07-A6E5CB0F27A7}" type="slidenum">
              <a:rPr lang="en-US" smtClean="0"/>
              <a:t>20</a:t>
            </a:fld>
            <a:endParaRPr lang="en-US"/>
          </a:p>
        </p:txBody>
      </p:sp>
    </p:spTree>
    <p:extLst>
      <p:ext uri="{BB962C8B-B14F-4D97-AF65-F5344CB8AC3E}">
        <p14:creationId xmlns:p14="http://schemas.microsoft.com/office/powerpoint/2010/main" val="15918171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https://www.youtube.com/watch?v=8HzpTS6Ma2I</a:t>
            </a:r>
          </a:p>
          <a:p>
            <a:endParaRPr lang="en-US" dirty="0"/>
          </a:p>
        </p:txBody>
      </p:sp>
      <p:sp>
        <p:nvSpPr>
          <p:cNvPr id="4" name="Slide Number Placeholder 3"/>
          <p:cNvSpPr>
            <a:spLocks noGrp="1"/>
          </p:cNvSpPr>
          <p:nvPr>
            <p:ph type="sldNum" sz="quarter" idx="10"/>
          </p:nvPr>
        </p:nvSpPr>
        <p:spPr/>
        <p:txBody>
          <a:bodyPr/>
          <a:lstStyle/>
          <a:p>
            <a:fld id="{8A7FD24A-78B4-4A11-9E07-A6E5CB0F27A7}" type="slidenum">
              <a:rPr lang="en-US" smtClean="0"/>
              <a:t>21</a:t>
            </a:fld>
            <a:endParaRPr lang="en-US"/>
          </a:p>
        </p:txBody>
      </p:sp>
    </p:spTree>
    <p:extLst>
      <p:ext uri="{BB962C8B-B14F-4D97-AF65-F5344CB8AC3E}">
        <p14:creationId xmlns:p14="http://schemas.microsoft.com/office/powerpoint/2010/main" val="39987669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grpSp>
        <p:nvGrpSpPr>
          <p:cNvPr id="6" name="Group 5"/>
          <p:cNvGrpSpPr/>
          <p:nvPr userDrawn="1"/>
        </p:nvGrpSpPr>
        <p:grpSpPr>
          <a:xfrm>
            <a:off x="0" y="-14022"/>
            <a:ext cx="12197988" cy="6877655"/>
            <a:chOff x="0" y="-17369"/>
            <a:chExt cx="12197988" cy="6877655"/>
          </a:xfrm>
        </p:grpSpPr>
        <p:grpSp>
          <p:nvGrpSpPr>
            <p:cNvPr id="7" name="Group 6"/>
            <p:cNvGrpSpPr/>
            <p:nvPr/>
          </p:nvGrpSpPr>
          <p:grpSpPr>
            <a:xfrm>
              <a:off x="5988" y="-3302"/>
              <a:ext cx="12192000" cy="6858000"/>
              <a:chOff x="-4402085" y="1938118"/>
              <a:chExt cx="12192000" cy="6858000"/>
            </a:xfrm>
          </p:grpSpPr>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2085" y="1938118"/>
                <a:ext cx="12192000" cy="6858000"/>
              </a:xfrm>
              <a:prstGeom prst="rect">
                <a:avLst/>
              </a:prstGeom>
            </p:spPr>
          </p:pic>
          <p:sp>
            <p:nvSpPr>
              <p:cNvPr id="13" name="Rectangle 12"/>
              <p:cNvSpPr/>
              <p:nvPr/>
            </p:nvSpPr>
            <p:spPr>
              <a:xfrm rot="19974108">
                <a:off x="-1805172" y="4072551"/>
                <a:ext cx="1582713" cy="219157"/>
              </a:xfrm>
              <a:prstGeom prst="rect">
                <a:avLst/>
              </a:prstGeom>
              <a:solidFill>
                <a:srgbClr val="F4F1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bg object 17"/>
            <p:cNvSpPr/>
            <p:nvPr/>
          </p:nvSpPr>
          <p:spPr>
            <a:xfrm>
              <a:off x="3053988" y="-16002"/>
              <a:ext cx="9144000" cy="6876288"/>
            </a:xfrm>
            <a:custGeom>
              <a:avLst/>
              <a:gdLst/>
              <a:ahLst/>
              <a:cxnLst/>
              <a:rect l="l" t="t" r="r" b="b"/>
              <a:pathLst>
                <a:path w="9144000" h="6858000">
                  <a:moveTo>
                    <a:pt x="8982299" y="0"/>
                  </a:moveTo>
                  <a:lnTo>
                    <a:pt x="0" y="0"/>
                  </a:lnTo>
                  <a:lnTo>
                    <a:pt x="0" y="6858000"/>
                  </a:lnTo>
                  <a:lnTo>
                    <a:pt x="6677088" y="6858000"/>
                  </a:lnTo>
                  <a:lnTo>
                    <a:pt x="6643293" y="6832600"/>
                  </a:lnTo>
                  <a:lnTo>
                    <a:pt x="6606408" y="6794500"/>
                  </a:lnTo>
                  <a:lnTo>
                    <a:pt x="6570039" y="6756400"/>
                  </a:lnTo>
                  <a:lnTo>
                    <a:pt x="6534188" y="6718300"/>
                  </a:lnTo>
                  <a:lnTo>
                    <a:pt x="6498857" y="6692900"/>
                  </a:lnTo>
                  <a:lnTo>
                    <a:pt x="6464048" y="6654800"/>
                  </a:lnTo>
                  <a:lnTo>
                    <a:pt x="6429761" y="6616700"/>
                  </a:lnTo>
                  <a:lnTo>
                    <a:pt x="6396000" y="6578600"/>
                  </a:lnTo>
                  <a:lnTo>
                    <a:pt x="6362764" y="6540500"/>
                  </a:lnTo>
                  <a:lnTo>
                    <a:pt x="6330056" y="6502400"/>
                  </a:lnTo>
                  <a:lnTo>
                    <a:pt x="6297877" y="6464300"/>
                  </a:lnTo>
                  <a:lnTo>
                    <a:pt x="6266229" y="6426200"/>
                  </a:lnTo>
                  <a:lnTo>
                    <a:pt x="6235113" y="6375400"/>
                  </a:lnTo>
                  <a:lnTo>
                    <a:pt x="6204531" y="6337300"/>
                  </a:lnTo>
                  <a:lnTo>
                    <a:pt x="6174485" y="6299200"/>
                  </a:lnTo>
                  <a:lnTo>
                    <a:pt x="6144976" y="6261100"/>
                  </a:lnTo>
                  <a:lnTo>
                    <a:pt x="6116005" y="6223000"/>
                  </a:lnTo>
                  <a:lnTo>
                    <a:pt x="6087574" y="6184900"/>
                  </a:lnTo>
                  <a:lnTo>
                    <a:pt x="6059685" y="6134100"/>
                  </a:lnTo>
                  <a:lnTo>
                    <a:pt x="6032339" y="6096000"/>
                  </a:lnTo>
                  <a:lnTo>
                    <a:pt x="6005538" y="6057900"/>
                  </a:lnTo>
                  <a:lnTo>
                    <a:pt x="5979284" y="6007100"/>
                  </a:lnTo>
                  <a:lnTo>
                    <a:pt x="5953577" y="5969000"/>
                  </a:lnTo>
                  <a:lnTo>
                    <a:pt x="5928420" y="5930900"/>
                  </a:lnTo>
                  <a:lnTo>
                    <a:pt x="5903814" y="5880100"/>
                  </a:lnTo>
                  <a:lnTo>
                    <a:pt x="5879761" y="5842000"/>
                  </a:lnTo>
                  <a:lnTo>
                    <a:pt x="5856261" y="5791200"/>
                  </a:lnTo>
                  <a:lnTo>
                    <a:pt x="5833318" y="5753100"/>
                  </a:lnTo>
                  <a:lnTo>
                    <a:pt x="5810931" y="5702300"/>
                  </a:lnTo>
                  <a:lnTo>
                    <a:pt x="5789104" y="5664200"/>
                  </a:lnTo>
                  <a:lnTo>
                    <a:pt x="5767006" y="5613400"/>
                  </a:lnTo>
                  <a:lnTo>
                    <a:pt x="5745580" y="5575300"/>
                  </a:lnTo>
                  <a:lnTo>
                    <a:pt x="5724824" y="5524500"/>
                  </a:lnTo>
                  <a:lnTo>
                    <a:pt x="5704740" y="5473700"/>
                  </a:lnTo>
                  <a:lnTo>
                    <a:pt x="5685329" y="5435600"/>
                  </a:lnTo>
                  <a:lnTo>
                    <a:pt x="5666592" y="5384800"/>
                  </a:lnTo>
                  <a:lnTo>
                    <a:pt x="5648527" y="5334000"/>
                  </a:lnTo>
                  <a:lnTo>
                    <a:pt x="5631137" y="5283200"/>
                  </a:lnTo>
                  <a:lnTo>
                    <a:pt x="5614422" y="5245100"/>
                  </a:lnTo>
                  <a:lnTo>
                    <a:pt x="5598382" y="5194300"/>
                  </a:lnTo>
                  <a:lnTo>
                    <a:pt x="5583019" y="5143500"/>
                  </a:lnTo>
                  <a:lnTo>
                    <a:pt x="5568332" y="5092700"/>
                  </a:lnTo>
                  <a:lnTo>
                    <a:pt x="5554322" y="5041900"/>
                  </a:lnTo>
                  <a:lnTo>
                    <a:pt x="5540989" y="5003800"/>
                  </a:lnTo>
                  <a:lnTo>
                    <a:pt x="5528336" y="4953000"/>
                  </a:lnTo>
                  <a:lnTo>
                    <a:pt x="5516361" y="4902200"/>
                  </a:lnTo>
                  <a:lnTo>
                    <a:pt x="5505065" y="4851400"/>
                  </a:lnTo>
                  <a:lnTo>
                    <a:pt x="5494450" y="4800600"/>
                  </a:lnTo>
                  <a:lnTo>
                    <a:pt x="5484515" y="4749800"/>
                  </a:lnTo>
                  <a:lnTo>
                    <a:pt x="5475262" y="4699000"/>
                  </a:lnTo>
                  <a:lnTo>
                    <a:pt x="5466690" y="4660900"/>
                  </a:lnTo>
                  <a:lnTo>
                    <a:pt x="5458801" y="4610100"/>
                  </a:lnTo>
                  <a:lnTo>
                    <a:pt x="5451594" y="4559300"/>
                  </a:lnTo>
                  <a:lnTo>
                    <a:pt x="5445071" y="4508500"/>
                  </a:lnTo>
                  <a:lnTo>
                    <a:pt x="5439233" y="4457700"/>
                  </a:lnTo>
                  <a:lnTo>
                    <a:pt x="5434079" y="4406900"/>
                  </a:lnTo>
                  <a:lnTo>
                    <a:pt x="5429610" y="4356100"/>
                  </a:lnTo>
                  <a:lnTo>
                    <a:pt x="5425828" y="4305300"/>
                  </a:lnTo>
                  <a:lnTo>
                    <a:pt x="5422731" y="4254500"/>
                  </a:lnTo>
                  <a:lnTo>
                    <a:pt x="5420322" y="4203700"/>
                  </a:lnTo>
                  <a:lnTo>
                    <a:pt x="5418601" y="4152900"/>
                  </a:lnTo>
                  <a:lnTo>
                    <a:pt x="5417567" y="4102100"/>
                  </a:lnTo>
                  <a:lnTo>
                    <a:pt x="5417223" y="4051300"/>
                  </a:lnTo>
                  <a:lnTo>
                    <a:pt x="5417567" y="4000500"/>
                  </a:lnTo>
                  <a:lnTo>
                    <a:pt x="5418601" y="3949700"/>
                  </a:lnTo>
                  <a:lnTo>
                    <a:pt x="5420322" y="3898900"/>
                  </a:lnTo>
                  <a:lnTo>
                    <a:pt x="5422731" y="3848100"/>
                  </a:lnTo>
                  <a:lnTo>
                    <a:pt x="5425828" y="3797300"/>
                  </a:lnTo>
                  <a:lnTo>
                    <a:pt x="5429610" y="3746500"/>
                  </a:lnTo>
                  <a:lnTo>
                    <a:pt x="5434079" y="3695700"/>
                  </a:lnTo>
                  <a:lnTo>
                    <a:pt x="5439233" y="3644900"/>
                  </a:lnTo>
                  <a:lnTo>
                    <a:pt x="5445071" y="3606800"/>
                  </a:lnTo>
                  <a:lnTo>
                    <a:pt x="5451594" y="3556000"/>
                  </a:lnTo>
                  <a:lnTo>
                    <a:pt x="5458801" y="3505200"/>
                  </a:lnTo>
                  <a:lnTo>
                    <a:pt x="5466690" y="3454400"/>
                  </a:lnTo>
                  <a:lnTo>
                    <a:pt x="5475262" y="3403600"/>
                  </a:lnTo>
                  <a:lnTo>
                    <a:pt x="5484515" y="3352800"/>
                  </a:lnTo>
                  <a:lnTo>
                    <a:pt x="5494450" y="3302000"/>
                  </a:lnTo>
                  <a:lnTo>
                    <a:pt x="5505065" y="3251200"/>
                  </a:lnTo>
                  <a:lnTo>
                    <a:pt x="5516361" y="3200400"/>
                  </a:lnTo>
                  <a:lnTo>
                    <a:pt x="5528336" y="3162300"/>
                  </a:lnTo>
                  <a:lnTo>
                    <a:pt x="5540989" y="3111500"/>
                  </a:lnTo>
                  <a:lnTo>
                    <a:pt x="5554322" y="3060700"/>
                  </a:lnTo>
                  <a:lnTo>
                    <a:pt x="5568332" y="3009900"/>
                  </a:lnTo>
                  <a:lnTo>
                    <a:pt x="5583019" y="2959100"/>
                  </a:lnTo>
                  <a:lnTo>
                    <a:pt x="5598382" y="2921000"/>
                  </a:lnTo>
                  <a:lnTo>
                    <a:pt x="5614422" y="2870200"/>
                  </a:lnTo>
                  <a:lnTo>
                    <a:pt x="5631137" y="2819400"/>
                  </a:lnTo>
                  <a:lnTo>
                    <a:pt x="5648527" y="2768600"/>
                  </a:lnTo>
                  <a:lnTo>
                    <a:pt x="5666592" y="2730500"/>
                  </a:lnTo>
                  <a:lnTo>
                    <a:pt x="5685329" y="2679700"/>
                  </a:lnTo>
                  <a:lnTo>
                    <a:pt x="5704740" y="2628900"/>
                  </a:lnTo>
                  <a:lnTo>
                    <a:pt x="5724824" y="2578100"/>
                  </a:lnTo>
                  <a:lnTo>
                    <a:pt x="5745580" y="2540000"/>
                  </a:lnTo>
                  <a:lnTo>
                    <a:pt x="5767006" y="2489200"/>
                  </a:lnTo>
                  <a:lnTo>
                    <a:pt x="5789104" y="2438400"/>
                  </a:lnTo>
                  <a:lnTo>
                    <a:pt x="5811035" y="2400300"/>
                  </a:lnTo>
                  <a:lnTo>
                    <a:pt x="5833529" y="2349500"/>
                  </a:lnTo>
                  <a:lnTo>
                    <a:pt x="5856585" y="2311400"/>
                  </a:lnTo>
                  <a:lnTo>
                    <a:pt x="5880201" y="2260600"/>
                  </a:lnTo>
                  <a:lnTo>
                    <a:pt x="5904376" y="2222500"/>
                  </a:lnTo>
                  <a:lnTo>
                    <a:pt x="5929107" y="2184400"/>
                  </a:lnTo>
                  <a:lnTo>
                    <a:pt x="5954394" y="2133600"/>
                  </a:lnTo>
                  <a:lnTo>
                    <a:pt x="5980234" y="2095500"/>
                  </a:lnTo>
                  <a:lnTo>
                    <a:pt x="6006627" y="2057400"/>
                  </a:lnTo>
                  <a:lnTo>
                    <a:pt x="6033570" y="2006600"/>
                  </a:lnTo>
                  <a:lnTo>
                    <a:pt x="6061062" y="1968500"/>
                  </a:lnTo>
                  <a:lnTo>
                    <a:pt x="6089102" y="1930400"/>
                  </a:lnTo>
                  <a:lnTo>
                    <a:pt x="6117687" y="1879600"/>
                  </a:lnTo>
                  <a:lnTo>
                    <a:pt x="6146817" y="1841500"/>
                  </a:lnTo>
                  <a:lnTo>
                    <a:pt x="6176489" y="1803400"/>
                  </a:lnTo>
                  <a:lnTo>
                    <a:pt x="6206703" y="1765300"/>
                  </a:lnTo>
                  <a:lnTo>
                    <a:pt x="6237456" y="1727200"/>
                  </a:lnTo>
                  <a:lnTo>
                    <a:pt x="6268747" y="1689100"/>
                  </a:lnTo>
                  <a:lnTo>
                    <a:pt x="6300574" y="1651000"/>
                  </a:lnTo>
                  <a:lnTo>
                    <a:pt x="6332936" y="1600200"/>
                  </a:lnTo>
                  <a:lnTo>
                    <a:pt x="6365831" y="1562100"/>
                  </a:lnTo>
                  <a:lnTo>
                    <a:pt x="6399258" y="1524000"/>
                  </a:lnTo>
                  <a:lnTo>
                    <a:pt x="6433215" y="1485900"/>
                  </a:lnTo>
                  <a:lnTo>
                    <a:pt x="6467700" y="1447800"/>
                  </a:lnTo>
                  <a:lnTo>
                    <a:pt x="6502712" y="1409700"/>
                  </a:lnTo>
                  <a:lnTo>
                    <a:pt x="6538250" y="1384300"/>
                  </a:lnTo>
                  <a:lnTo>
                    <a:pt x="6574311" y="1346200"/>
                  </a:lnTo>
                  <a:lnTo>
                    <a:pt x="6610894" y="1308100"/>
                  </a:lnTo>
                  <a:lnTo>
                    <a:pt x="6647998" y="1270000"/>
                  </a:lnTo>
                  <a:lnTo>
                    <a:pt x="6685620" y="1231900"/>
                  </a:lnTo>
                  <a:lnTo>
                    <a:pt x="6723760" y="1193800"/>
                  </a:lnTo>
                  <a:lnTo>
                    <a:pt x="6762416" y="1168400"/>
                  </a:lnTo>
                  <a:lnTo>
                    <a:pt x="6801586" y="1130300"/>
                  </a:lnTo>
                  <a:lnTo>
                    <a:pt x="6838935" y="1092200"/>
                  </a:lnTo>
                  <a:lnTo>
                    <a:pt x="6876633" y="1066800"/>
                  </a:lnTo>
                  <a:lnTo>
                    <a:pt x="6914677" y="1028700"/>
                  </a:lnTo>
                  <a:lnTo>
                    <a:pt x="6953067" y="1003300"/>
                  </a:lnTo>
                  <a:lnTo>
                    <a:pt x="6991800" y="965200"/>
                  </a:lnTo>
                  <a:lnTo>
                    <a:pt x="7070287" y="914400"/>
                  </a:lnTo>
                  <a:lnTo>
                    <a:pt x="7110038" y="876300"/>
                  </a:lnTo>
                  <a:lnTo>
                    <a:pt x="7231292" y="800100"/>
                  </a:lnTo>
                  <a:lnTo>
                    <a:pt x="7272371" y="762000"/>
                  </a:lnTo>
                  <a:lnTo>
                    <a:pt x="7439942" y="660400"/>
                  </a:lnTo>
                  <a:lnTo>
                    <a:pt x="7612624" y="558800"/>
                  </a:lnTo>
                  <a:lnTo>
                    <a:pt x="7745414" y="482600"/>
                  </a:lnTo>
                  <a:lnTo>
                    <a:pt x="7790291" y="469900"/>
                  </a:lnTo>
                  <a:lnTo>
                    <a:pt x="7926737" y="393700"/>
                  </a:lnTo>
                  <a:lnTo>
                    <a:pt x="7972817" y="381000"/>
                  </a:lnTo>
                  <a:lnTo>
                    <a:pt x="8019194" y="355600"/>
                  </a:lnTo>
                  <a:lnTo>
                    <a:pt x="8065863" y="342900"/>
                  </a:lnTo>
                  <a:lnTo>
                    <a:pt x="8160077" y="292100"/>
                  </a:lnTo>
                  <a:lnTo>
                    <a:pt x="8255442" y="266700"/>
                  </a:lnTo>
                  <a:lnTo>
                    <a:pt x="8303552" y="241300"/>
                  </a:lnTo>
                  <a:lnTo>
                    <a:pt x="8350500" y="228600"/>
                  </a:lnTo>
                  <a:lnTo>
                    <a:pt x="8397600" y="203200"/>
                  </a:lnTo>
                  <a:lnTo>
                    <a:pt x="8587484" y="152400"/>
                  </a:lnTo>
                  <a:lnTo>
                    <a:pt x="8635315" y="127000"/>
                  </a:lnTo>
                  <a:lnTo>
                    <a:pt x="8925177" y="50800"/>
                  </a:lnTo>
                  <a:lnTo>
                    <a:pt x="8973947" y="50800"/>
                  </a:lnTo>
                  <a:lnTo>
                    <a:pt x="9144000" y="12700"/>
                  </a:lnTo>
                  <a:lnTo>
                    <a:pt x="8982299" y="0"/>
                  </a:lnTo>
                  <a:close/>
                </a:path>
                <a:path w="9144000" h="6858000">
                  <a:moveTo>
                    <a:pt x="9144000" y="1905000"/>
                  </a:moveTo>
                  <a:lnTo>
                    <a:pt x="9112618" y="1917700"/>
                  </a:lnTo>
                  <a:lnTo>
                    <a:pt x="9065296" y="1930400"/>
                  </a:lnTo>
                  <a:lnTo>
                    <a:pt x="9018456" y="1955800"/>
                  </a:lnTo>
                  <a:lnTo>
                    <a:pt x="8972108" y="1968500"/>
                  </a:lnTo>
                  <a:lnTo>
                    <a:pt x="8880930" y="2019300"/>
                  </a:lnTo>
                  <a:lnTo>
                    <a:pt x="8836122" y="2032000"/>
                  </a:lnTo>
                  <a:lnTo>
                    <a:pt x="8791849" y="2057400"/>
                  </a:lnTo>
                  <a:lnTo>
                    <a:pt x="8704950" y="2108200"/>
                  </a:lnTo>
                  <a:lnTo>
                    <a:pt x="8620320" y="2159000"/>
                  </a:lnTo>
                  <a:lnTo>
                    <a:pt x="8538044" y="2209800"/>
                  </a:lnTo>
                  <a:lnTo>
                    <a:pt x="8458208" y="2260600"/>
                  </a:lnTo>
                  <a:lnTo>
                    <a:pt x="8419232" y="2298700"/>
                  </a:lnTo>
                  <a:lnTo>
                    <a:pt x="8380898" y="2324100"/>
                  </a:lnTo>
                  <a:lnTo>
                    <a:pt x="8343217" y="2349500"/>
                  </a:lnTo>
                  <a:lnTo>
                    <a:pt x="8306200" y="2387600"/>
                  </a:lnTo>
                  <a:lnTo>
                    <a:pt x="8269858" y="2413000"/>
                  </a:lnTo>
                  <a:lnTo>
                    <a:pt x="8234200" y="2451100"/>
                  </a:lnTo>
                  <a:lnTo>
                    <a:pt x="8199239" y="2476500"/>
                  </a:lnTo>
                  <a:lnTo>
                    <a:pt x="8164984" y="2514600"/>
                  </a:lnTo>
                  <a:lnTo>
                    <a:pt x="8131447" y="2540000"/>
                  </a:lnTo>
                  <a:lnTo>
                    <a:pt x="8098638" y="2578100"/>
                  </a:lnTo>
                  <a:lnTo>
                    <a:pt x="8066568" y="2616200"/>
                  </a:lnTo>
                  <a:lnTo>
                    <a:pt x="8035248" y="2654300"/>
                  </a:lnTo>
                  <a:lnTo>
                    <a:pt x="8004688" y="2679700"/>
                  </a:lnTo>
                  <a:lnTo>
                    <a:pt x="7974899" y="2717800"/>
                  </a:lnTo>
                  <a:lnTo>
                    <a:pt x="7945893" y="2755900"/>
                  </a:lnTo>
                  <a:lnTo>
                    <a:pt x="7917678" y="2794000"/>
                  </a:lnTo>
                  <a:lnTo>
                    <a:pt x="7890268" y="2832100"/>
                  </a:lnTo>
                  <a:lnTo>
                    <a:pt x="7863671" y="2870200"/>
                  </a:lnTo>
                  <a:lnTo>
                    <a:pt x="7837899" y="2908300"/>
                  </a:lnTo>
                  <a:lnTo>
                    <a:pt x="7812963" y="2946400"/>
                  </a:lnTo>
                  <a:lnTo>
                    <a:pt x="7788873" y="2984500"/>
                  </a:lnTo>
                  <a:lnTo>
                    <a:pt x="7765640" y="3022600"/>
                  </a:lnTo>
                  <a:lnTo>
                    <a:pt x="7743275" y="3073400"/>
                  </a:lnTo>
                  <a:lnTo>
                    <a:pt x="7721789" y="3111500"/>
                  </a:lnTo>
                  <a:lnTo>
                    <a:pt x="7701192" y="3149600"/>
                  </a:lnTo>
                  <a:lnTo>
                    <a:pt x="7681494" y="3187700"/>
                  </a:lnTo>
                  <a:lnTo>
                    <a:pt x="7662708" y="3238500"/>
                  </a:lnTo>
                  <a:lnTo>
                    <a:pt x="7644843" y="3276600"/>
                  </a:lnTo>
                  <a:lnTo>
                    <a:pt x="7627911" y="3314700"/>
                  </a:lnTo>
                  <a:lnTo>
                    <a:pt x="7611921" y="3365500"/>
                  </a:lnTo>
                  <a:lnTo>
                    <a:pt x="7596886" y="3403600"/>
                  </a:lnTo>
                  <a:lnTo>
                    <a:pt x="7582814" y="3454400"/>
                  </a:lnTo>
                  <a:lnTo>
                    <a:pt x="7569718" y="3492500"/>
                  </a:lnTo>
                  <a:lnTo>
                    <a:pt x="7557608" y="3543300"/>
                  </a:lnTo>
                  <a:lnTo>
                    <a:pt x="7546495" y="3581400"/>
                  </a:lnTo>
                  <a:lnTo>
                    <a:pt x="7536389" y="3632200"/>
                  </a:lnTo>
                  <a:lnTo>
                    <a:pt x="7527301" y="3683000"/>
                  </a:lnTo>
                  <a:lnTo>
                    <a:pt x="7519242" y="3721100"/>
                  </a:lnTo>
                  <a:lnTo>
                    <a:pt x="7512223" y="3771900"/>
                  </a:lnTo>
                  <a:lnTo>
                    <a:pt x="7506254" y="3822700"/>
                  </a:lnTo>
                  <a:lnTo>
                    <a:pt x="7501347" y="3860800"/>
                  </a:lnTo>
                  <a:lnTo>
                    <a:pt x="7497511" y="3911600"/>
                  </a:lnTo>
                  <a:lnTo>
                    <a:pt x="7494758" y="3962400"/>
                  </a:lnTo>
                  <a:lnTo>
                    <a:pt x="7493098" y="4000500"/>
                  </a:lnTo>
                  <a:lnTo>
                    <a:pt x="7492542" y="4051300"/>
                  </a:lnTo>
                  <a:lnTo>
                    <a:pt x="7493098" y="4102100"/>
                  </a:lnTo>
                  <a:lnTo>
                    <a:pt x="7494758" y="4152900"/>
                  </a:lnTo>
                  <a:lnTo>
                    <a:pt x="7497511" y="4191000"/>
                  </a:lnTo>
                  <a:lnTo>
                    <a:pt x="7501347" y="4241800"/>
                  </a:lnTo>
                  <a:lnTo>
                    <a:pt x="7506255" y="4292600"/>
                  </a:lnTo>
                  <a:lnTo>
                    <a:pt x="7512224" y="4343400"/>
                  </a:lnTo>
                  <a:lnTo>
                    <a:pt x="7519244" y="4381500"/>
                  </a:lnTo>
                  <a:lnTo>
                    <a:pt x="7527303" y="4432300"/>
                  </a:lnTo>
                  <a:lnTo>
                    <a:pt x="7536392" y="4470400"/>
                  </a:lnTo>
                  <a:lnTo>
                    <a:pt x="7546498" y="4521200"/>
                  </a:lnTo>
                  <a:lnTo>
                    <a:pt x="7557612" y="4572000"/>
                  </a:lnTo>
                  <a:lnTo>
                    <a:pt x="7569723" y="4610100"/>
                  </a:lnTo>
                  <a:lnTo>
                    <a:pt x="7582820" y="4660900"/>
                  </a:lnTo>
                  <a:lnTo>
                    <a:pt x="7596892" y="4699000"/>
                  </a:lnTo>
                  <a:lnTo>
                    <a:pt x="7611929" y="4737100"/>
                  </a:lnTo>
                  <a:lnTo>
                    <a:pt x="7627919" y="4787900"/>
                  </a:lnTo>
                  <a:lnTo>
                    <a:pt x="7644853" y="4826000"/>
                  </a:lnTo>
                  <a:lnTo>
                    <a:pt x="7662719" y="4876800"/>
                  </a:lnTo>
                  <a:lnTo>
                    <a:pt x="7681506" y="4914900"/>
                  </a:lnTo>
                  <a:lnTo>
                    <a:pt x="7701204" y="4953000"/>
                  </a:lnTo>
                  <a:lnTo>
                    <a:pt x="7721802" y="4991100"/>
                  </a:lnTo>
                  <a:lnTo>
                    <a:pt x="7743290" y="5041900"/>
                  </a:lnTo>
                  <a:lnTo>
                    <a:pt x="7765656" y="5080000"/>
                  </a:lnTo>
                  <a:lnTo>
                    <a:pt x="7788890" y="5118100"/>
                  </a:lnTo>
                  <a:lnTo>
                    <a:pt x="7812981" y="5156200"/>
                  </a:lnTo>
                  <a:lnTo>
                    <a:pt x="7837918" y="5194300"/>
                  </a:lnTo>
                  <a:lnTo>
                    <a:pt x="7863691" y="5232400"/>
                  </a:lnTo>
                  <a:lnTo>
                    <a:pt x="7890289" y="5270500"/>
                  </a:lnTo>
                  <a:lnTo>
                    <a:pt x="7917701" y="5308600"/>
                  </a:lnTo>
                  <a:lnTo>
                    <a:pt x="7945916" y="5346700"/>
                  </a:lnTo>
                  <a:lnTo>
                    <a:pt x="7974924" y="5384800"/>
                  </a:lnTo>
                  <a:lnTo>
                    <a:pt x="8004714" y="5422900"/>
                  </a:lnTo>
                  <a:lnTo>
                    <a:pt x="8035275" y="5461000"/>
                  </a:lnTo>
                  <a:lnTo>
                    <a:pt x="8066597" y="5499100"/>
                  </a:lnTo>
                  <a:lnTo>
                    <a:pt x="8098668" y="5524500"/>
                  </a:lnTo>
                  <a:lnTo>
                    <a:pt x="8131477" y="5562600"/>
                  </a:lnTo>
                  <a:lnTo>
                    <a:pt x="8165016" y="5600700"/>
                  </a:lnTo>
                  <a:lnTo>
                    <a:pt x="8199271" y="5626100"/>
                  </a:lnTo>
                  <a:lnTo>
                    <a:pt x="8234233" y="5664200"/>
                  </a:lnTo>
                  <a:lnTo>
                    <a:pt x="8269891" y="5689600"/>
                  </a:lnTo>
                  <a:lnTo>
                    <a:pt x="8306235" y="5727700"/>
                  </a:lnTo>
                  <a:lnTo>
                    <a:pt x="8343253" y="5753100"/>
                  </a:lnTo>
                  <a:lnTo>
                    <a:pt x="8380934" y="5791200"/>
                  </a:lnTo>
                  <a:lnTo>
                    <a:pt x="8419268" y="5816600"/>
                  </a:lnTo>
                  <a:lnTo>
                    <a:pt x="8458245" y="5842000"/>
                  </a:lnTo>
                  <a:lnTo>
                    <a:pt x="8538082" y="5892800"/>
                  </a:lnTo>
                  <a:lnTo>
                    <a:pt x="8578921" y="5930900"/>
                  </a:lnTo>
                  <a:lnTo>
                    <a:pt x="8620359" y="5956300"/>
                  </a:lnTo>
                  <a:lnTo>
                    <a:pt x="8704990" y="6007100"/>
                  </a:lnTo>
                  <a:lnTo>
                    <a:pt x="8748162" y="6019800"/>
                  </a:lnTo>
                  <a:lnTo>
                    <a:pt x="8791889" y="6045200"/>
                  </a:lnTo>
                  <a:lnTo>
                    <a:pt x="8880970" y="6096000"/>
                  </a:lnTo>
                  <a:lnTo>
                    <a:pt x="8926302" y="6108700"/>
                  </a:lnTo>
                  <a:lnTo>
                    <a:pt x="9018495" y="6159500"/>
                  </a:lnTo>
                  <a:lnTo>
                    <a:pt x="9112656" y="6184900"/>
                  </a:lnTo>
                  <a:lnTo>
                    <a:pt x="9144000" y="6197600"/>
                  </a:lnTo>
                  <a:lnTo>
                    <a:pt x="9144000" y="1905000"/>
                  </a:lnTo>
                  <a:close/>
                </a:path>
              </a:pathLst>
            </a:custGeom>
            <a:solidFill>
              <a:srgbClr val="FFFFFF">
                <a:alpha val="76863"/>
              </a:srgbClr>
            </a:solidFill>
          </p:spPr>
          <p:txBody>
            <a:bodyPr wrap="square" lIns="0" tIns="0" rIns="0" bIns="0" rtlCol="0"/>
            <a:lstStyle/>
            <a:p>
              <a:endParaRPr/>
            </a:p>
          </p:txBody>
        </p:sp>
        <p:sp>
          <p:nvSpPr>
            <p:cNvPr id="9" name="Rectangle 8"/>
            <p:cNvSpPr/>
            <p:nvPr/>
          </p:nvSpPr>
          <p:spPr>
            <a:xfrm>
              <a:off x="0" y="-17369"/>
              <a:ext cx="3053988" cy="6872067"/>
            </a:xfrm>
            <a:prstGeom prst="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2803"/>
              <a:ext cx="2769326" cy="1318727"/>
            </a:xfrm>
            <a:prstGeom prst="rect">
              <a:avLst/>
            </a:prstGeom>
          </p:spPr>
        </p:pic>
      </p:grpSp>
      <p:sp>
        <p:nvSpPr>
          <p:cNvPr id="16" name="Text Placeholder 14"/>
          <p:cNvSpPr>
            <a:spLocks noGrp="1"/>
          </p:cNvSpPr>
          <p:nvPr>
            <p:ph type="body" sz="quarter" idx="11" hasCustomPrompt="1"/>
          </p:nvPr>
        </p:nvSpPr>
        <p:spPr>
          <a:xfrm>
            <a:off x="374743" y="6030051"/>
            <a:ext cx="7160541" cy="599051"/>
          </a:xfrm>
        </p:spPr>
        <p:txBody>
          <a:bodyPr>
            <a:normAutofit/>
          </a:bodyPr>
          <a:lstStyle>
            <a:lvl1pPr marL="0" indent="0">
              <a:buNone/>
              <a:defRPr sz="2400" b="1">
                <a:solidFill>
                  <a:srgbClr val="00B050"/>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YEAR</a:t>
            </a:r>
          </a:p>
        </p:txBody>
      </p:sp>
      <p:sp>
        <p:nvSpPr>
          <p:cNvPr id="15" name="Text Placeholder 14"/>
          <p:cNvSpPr>
            <a:spLocks noGrp="1"/>
          </p:cNvSpPr>
          <p:nvPr>
            <p:ph type="body" sz="quarter" idx="10" hasCustomPrompt="1"/>
          </p:nvPr>
        </p:nvSpPr>
        <p:spPr>
          <a:xfrm>
            <a:off x="374744" y="5418300"/>
            <a:ext cx="7160541" cy="599051"/>
          </a:xfrm>
        </p:spPr>
        <p:txBody>
          <a:bodyPr>
            <a:normAutofit/>
          </a:bodyPr>
          <a:lstStyle>
            <a:lvl1pPr marL="0" indent="0">
              <a:buNone/>
              <a:defRPr sz="3600" b="1"/>
            </a:lvl1pPr>
            <a:lvl2pPr marL="457200" indent="0">
              <a:buNone/>
              <a:defRPr/>
            </a:lvl2pPr>
            <a:lvl3pPr marL="914400" indent="0">
              <a:buNone/>
              <a:defRPr/>
            </a:lvl3pPr>
            <a:lvl4pPr marL="1371600" indent="0">
              <a:buNone/>
              <a:defRPr/>
            </a:lvl4pPr>
            <a:lvl5pPr marL="1828800" indent="0">
              <a:buNone/>
              <a:defRPr/>
            </a:lvl5pPr>
          </a:lstStyle>
          <a:p>
            <a:pPr lvl="0"/>
            <a:r>
              <a:rPr lang="en-US" dirty="0"/>
              <a:t>Presentation Topic</a:t>
            </a:r>
          </a:p>
        </p:txBody>
      </p:sp>
    </p:spTree>
    <p:extLst>
      <p:ext uri="{BB962C8B-B14F-4D97-AF65-F5344CB8AC3E}">
        <p14:creationId xmlns:p14="http://schemas.microsoft.com/office/powerpoint/2010/main" val="1336937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F402629-B11B-4125-98F1-4FB1DDB49745}" type="datetime1">
              <a:rPr lang="en-US" smtClean="0"/>
              <a:t>10/20/2024</a:t>
            </a:fld>
            <a:endParaRPr lang="en-US"/>
          </a:p>
        </p:txBody>
      </p:sp>
      <p:sp>
        <p:nvSpPr>
          <p:cNvPr id="6" name="Footer Placeholder 5"/>
          <p:cNvSpPr>
            <a:spLocks noGrp="1"/>
          </p:cNvSpPr>
          <p:nvPr>
            <p:ph type="ftr" sz="quarter" idx="11"/>
          </p:nvPr>
        </p:nvSpPr>
        <p:spPr/>
        <p:txBody>
          <a:bodyPr/>
          <a:lstStyle/>
          <a:p>
            <a:r>
              <a:rPr lang="en-US"/>
              <a:t>Classification: Internal, OPP-MC-GD02 Rev1.0 Sep/2021</a:t>
            </a:r>
          </a:p>
        </p:txBody>
      </p:sp>
      <p:sp>
        <p:nvSpPr>
          <p:cNvPr id="7" name="Slide Number Placeholder 6"/>
          <p:cNvSpPr>
            <a:spLocks noGrp="1"/>
          </p:cNvSpPr>
          <p:nvPr>
            <p:ph type="sldNum" sz="quarter" idx="12"/>
          </p:nvPr>
        </p:nvSpPr>
        <p:spPr/>
        <p:txBody>
          <a:bodyPr/>
          <a:lstStyle/>
          <a:p>
            <a:fld id="{7322709E-4BC0-40F7-A61E-5B9DC85BF04B}" type="slidenum">
              <a:rPr lang="en-US" smtClean="0"/>
              <a:t>‹#›</a:t>
            </a:fld>
            <a:endParaRPr lang="en-US"/>
          </a:p>
        </p:txBody>
      </p:sp>
    </p:spTree>
    <p:extLst>
      <p:ext uri="{BB962C8B-B14F-4D97-AF65-F5344CB8AC3E}">
        <p14:creationId xmlns:p14="http://schemas.microsoft.com/office/powerpoint/2010/main" val="9595617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4D5B5FF-A773-4F30-8A2B-64C64743F041}" type="datetime1">
              <a:rPr lang="en-US" smtClean="0"/>
              <a:t>10/20/2024</a:t>
            </a:fld>
            <a:endParaRPr lang="en-US"/>
          </a:p>
        </p:txBody>
      </p:sp>
      <p:sp>
        <p:nvSpPr>
          <p:cNvPr id="6" name="Footer Placeholder 5"/>
          <p:cNvSpPr>
            <a:spLocks noGrp="1"/>
          </p:cNvSpPr>
          <p:nvPr>
            <p:ph type="ftr" sz="quarter" idx="11"/>
          </p:nvPr>
        </p:nvSpPr>
        <p:spPr/>
        <p:txBody>
          <a:bodyPr/>
          <a:lstStyle/>
          <a:p>
            <a:r>
              <a:rPr lang="en-US"/>
              <a:t>Classification: Internal, OPP-MC-GD02 Rev1.0 Sep/2021</a:t>
            </a:r>
          </a:p>
        </p:txBody>
      </p:sp>
      <p:sp>
        <p:nvSpPr>
          <p:cNvPr id="7" name="Slide Number Placeholder 6"/>
          <p:cNvSpPr>
            <a:spLocks noGrp="1"/>
          </p:cNvSpPr>
          <p:nvPr>
            <p:ph type="sldNum" sz="quarter" idx="12"/>
          </p:nvPr>
        </p:nvSpPr>
        <p:spPr/>
        <p:txBody>
          <a:bodyPr/>
          <a:lstStyle/>
          <a:p>
            <a:fld id="{7322709E-4BC0-40F7-A61E-5B9DC85BF04B}" type="slidenum">
              <a:rPr lang="en-US" smtClean="0"/>
              <a:t>‹#›</a:t>
            </a:fld>
            <a:endParaRPr lang="en-US"/>
          </a:p>
        </p:txBody>
      </p:sp>
    </p:spTree>
    <p:extLst>
      <p:ext uri="{BB962C8B-B14F-4D97-AF65-F5344CB8AC3E}">
        <p14:creationId xmlns:p14="http://schemas.microsoft.com/office/powerpoint/2010/main" val="29903212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94479AF-3E75-4F6F-B33F-234A8A6581FA}" type="datetime1">
              <a:rPr lang="en-US" smtClean="0"/>
              <a:t>10/20/2024</a:t>
            </a:fld>
            <a:endParaRPr lang="en-US"/>
          </a:p>
        </p:txBody>
      </p:sp>
      <p:sp>
        <p:nvSpPr>
          <p:cNvPr id="5" name="Footer Placeholder 4"/>
          <p:cNvSpPr>
            <a:spLocks noGrp="1"/>
          </p:cNvSpPr>
          <p:nvPr>
            <p:ph type="ftr" sz="quarter" idx="11"/>
          </p:nvPr>
        </p:nvSpPr>
        <p:spPr/>
        <p:txBody>
          <a:bodyPr/>
          <a:lstStyle/>
          <a:p>
            <a:r>
              <a:rPr lang="en-US"/>
              <a:t>Classification: Internal, OPP-MC-GD02 Rev1.0 Sep/2021</a:t>
            </a:r>
          </a:p>
        </p:txBody>
      </p:sp>
      <p:sp>
        <p:nvSpPr>
          <p:cNvPr id="6" name="Slide Number Placeholder 5"/>
          <p:cNvSpPr>
            <a:spLocks noGrp="1"/>
          </p:cNvSpPr>
          <p:nvPr>
            <p:ph type="sldNum" sz="quarter" idx="12"/>
          </p:nvPr>
        </p:nvSpPr>
        <p:spPr/>
        <p:txBody>
          <a:bodyPr/>
          <a:lstStyle/>
          <a:p>
            <a:fld id="{7322709E-4BC0-40F7-A61E-5B9DC85BF04B}" type="slidenum">
              <a:rPr lang="en-US" smtClean="0"/>
              <a:t>‹#›</a:t>
            </a:fld>
            <a:endParaRPr lang="en-US"/>
          </a:p>
        </p:txBody>
      </p:sp>
    </p:spTree>
    <p:extLst>
      <p:ext uri="{BB962C8B-B14F-4D97-AF65-F5344CB8AC3E}">
        <p14:creationId xmlns:p14="http://schemas.microsoft.com/office/powerpoint/2010/main" val="8113914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749E0FA-5B96-4ECC-90B5-9C0B9AFA1110}" type="datetime1">
              <a:rPr lang="en-US" smtClean="0"/>
              <a:t>10/20/2024</a:t>
            </a:fld>
            <a:endParaRPr lang="en-US"/>
          </a:p>
        </p:txBody>
      </p:sp>
      <p:sp>
        <p:nvSpPr>
          <p:cNvPr id="5" name="Footer Placeholder 4"/>
          <p:cNvSpPr>
            <a:spLocks noGrp="1"/>
          </p:cNvSpPr>
          <p:nvPr>
            <p:ph type="ftr" sz="quarter" idx="11"/>
          </p:nvPr>
        </p:nvSpPr>
        <p:spPr/>
        <p:txBody>
          <a:bodyPr/>
          <a:lstStyle/>
          <a:p>
            <a:r>
              <a:rPr lang="en-US"/>
              <a:t>Classification: Internal, OPP-MC-GD02 Rev1.0 Sep/2021</a:t>
            </a:r>
          </a:p>
        </p:txBody>
      </p:sp>
      <p:sp>
        <p:nvSpPr>
          <p:cNvPr id="6" name="Slide Number Placeholder 5"/>
          <p:cNvSpPr>
            <a:spLocks noGrp="1"/>
          </p:cNvSpPr>
          <p:nvPr>
            <p:ph type="sldNum" sz="quarter" idx="12"/>
          </p:nvPr>
        </p:nvSpPr>
        <p:spPr/>
        <p:txBody>
          <a:bodyPr/>
          <a:lstStyle/>
          <a:p>
            <a:fld id="{7322709E-4BC0-40F7-A61E-5B9DC85BF04B}" type="slidenum">
              <a:rPr lang="en-US" smtClean="0"/>
              <a:t>‹#›</a:t>
            </a:fld>
            <a:endParaRPr lang="en-US"/>
          </a:p>
        </p:txBody>
      </p:sp>
    </p:spTree>
    <p:extLst>
      <p:ext uri="{BB962C8B-B14F-4D97-AF65-F5344CB8AC3E}">
        <p14:creationId xmlns:p14="http://schemas.microsoft.com/office/powerpoint/2010/main" val="1302568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grpSp>
        <p:nvGrpSpPr>
          <p:cNvPr id="6" name="Group 5"/>
          <p:cNvGrpSpPr/>
          <p:nvPr userDrawn="1"/>
        </p:nvGrpSpPr>
        <p:grpSpPr>
          <a:xfrm>
            <a:off x="-51990" y="0"/>
            <a:ext cx="12252699" cy="6858000"/>
            <a:chOff x="-38927" y="0"/>
            <a:chExt cx="12230927" cy="6858000"/>
          </a:xfrm>
        </p:grpSpPr>
        <p:grpSp>
          <p:nvGrpSpPr>
            <p:cNvPr id="7" name="object 2"/>
            <p:cNvGrpSpPr/>
            <p:nvPr/>
          </p:nvGrpSpPr>
          <p:grpSpPr>
            <a:xfrm>
              <a:off x="3048000" y="0"/>
              <a:ext cx="9144000" cy="6858000"/>
              <a:chOff x="0" y="0"/>
              <a:chExt cx="9144000" cy="6858000"/>
            </a:xfrm>
          </p:grpSpPr>
          <p:pic>
            <p:nvPicPr>
              <p:cNvPr id="19" name="object 3"/>
              <p:cNvPicPr/>
              <p:nvPr/>
            </p:nvPicPr>
            <p:blipFill>
              <a:blip r:embed="rId2" cstate="print"/>
              <a:stretch>
                <a:fillRect/>
              </a:stretch>
            </p:blipFill>
            <p:spPr>
              <a:xfrm>
                <a:off x="20627" y="0"/>
                <a:ext cx="9123360" cy="6858000"/>
              </a:xfrm>
              <a:prstGeom prst="rect">
                <a:avLst/>
              </a:prstGeom>
            </p:spPr>
          </p:pic>
          <p:sp>
            <p:nvSpPr>
              <p:cNvPr id="20" name="object 4"/>
              <p:cNvSpPr/>
              <p:nvPr/>
            </p:nvSpPr>
            <p:spPr>
              <a:xfrm>
                <a:off x="0" y="0"/>
                <a:ext cx="9144000" cy="6858000"/>
              </a:xfrm>
              <a:custGeom>
                <a:avLst/>
                <a:gdLst/>
                <a:ahLst/>
                <a:cxnLst/>
                <a:rect l="l" t="t" r="r" b="b"/>
                <a:pathLst>
                  <a:path w="9144000" h="6858000">
                    <a:moveTo>
                      <a:pt x="8982299" y="0"/>
                    </a:moveTo>
                    <a:lnTo>
                      <a:pt x="0" y="0"/>
                    </a:lnTo>
                    <a:lnTo>
                      <a:pt x="0" y="6858000"/>
                    </a:lnTo>
                    <a:lnTo>
                      <a:pt x="6677088" y="6858000"/>
                    </a:lnTo>
                    <a:lnTo>
                      <a:pt x="6643306" y="6832600"/>
                    </a:lnTo>
                    <a:lnTo>
                      <a:pt x="6606419" y="6794500"/>
                    </a:lnTo>
                    <a:lnTo>
                      <a:pt x="6570049" y="6756400"/>
                    </a:lnTo>
                    <a:lnTo>
                      <a:pt x="6534197" y="6718300"/>
                    </a:lnTo>
                    <a:lnTo>
                      <a:pt x="6498865" y="6692900"/>
                    </a:lnTo>
                    <a:lnTo>
                      <a:pt x="6464055" y="6654800"/>
                    </a:lnTo>
                    <a:lnTo>
                      <a:pt x="6429768" y="6616700"/>
                    </a:lnTo>
                    <a:lnTo>
                      <a:pt x="6396005" y="6578600"/>
                    </a:lnTo>
                    <a:lnTo>
                      <a:pt x="6362769" y="6540500"/>
                    </a:lnTo>
                    <a:lnTo>
                      <a:pt x="6330060" y="6502400"/>
                    </a:lnTo>
                    <a:lnTo>
                      <a:pt x="6297881" y="6464300"/>
                    </a:lnTo>
                    <a:lnTo>
                      <a:pt x="6266233" y="6426200"/>
                    </a:lnTo>
                    <a:lnTo>
                      <a:pt x="6235117" y="6375400"/>
                    </a:lnTo>
                    <a:lnTo>
                      <a:pt x="6204535" y="6337300"/>
                    </a:lnTo>
                    <a:lnTo>
                      <a:pt x="6174488" y="6299200"/>
                    </a:lnTo>
                    <a:lnTo>
                      <a:pt x="6144979" y="6261100"/>
                    </a:lnTo>
                    <a:lnTo>
                      <a:pt x="6116008" y="6223000"/>
                    </a:lnTo>
                    <a:lnTo>
                      <a:pt x="6087578" y="6184900"/>
                    </a:lnTo>
                    <a:lnTo>
                      <a:pt x="6059689" y="6134100"/>
                    </a:lnTo>
                    <a:lnTo>
                      <a:pt x="6032343" y="6096000"/>
                    </a:lnTo>
                    <a:lnTo>
                      <a:pt x="6005543" y="6057900"/>
                    </a:lnTo>
                    <a:lnTo>
                      <a:pt x="5979289" y="6007100"/>
                    </a:lnTo>
                    <a:lnTo>
                      <a:pt x="5953583" y="5969000"/>
                    </a:lnTo>
                    <a:lnTo>
                      <a:pt x="5928427" y="5930900"/>
                    </a:lnTo>
                    <a:lnTo>
                      <a:pt x="5903821" y="5880100"/>
                    </a:lnTo>
                    <a:lnTo>
                      <a:pt x="5879769" y="5842000"/>
                    </a:lnTo>
                    <a:lnTo>
                      <a:pt x="5856271" y="5791200"/>
                    </a:lnTo>
                    <a:lnTo>
                      <a:pt x="5833328" y="5753100"/>
                    </a:lnTo>
                    <a:lnTo>
                      <a:pt x="5810943" y="5702300"/>
                    </a:lnTo>
                    <a:lnTo>
                      <a:pt x="5789117" y="5664200"/>
                    </a:lnTo>
                    <a:lnTo>
                      <a:pt x="5767018" y="5613400"/>
                    </a:lnTo>
                    <a:lnTo>
                      <a:pt x="5745590" y="5575300"/>
                    </a:lnTo>
                    <a:lnTo>
                      <a:pt x="5724834" y="5524500"/>
                    </a:lnTo>
                    <a:lnTo>
                      <a:pt x="5704750" y="5473700"/>
                    </a:lnTo>
                    <a:lnTo>
                      <a:pt x="5685338" y="5435600"/>
                    </a:lnTo>
                    <a:lnTo>
                      <a:pt x="5666600" y="5384800"/>
                    </a:lnTo>
                    <a:lnTo>
                      <a:pt x="5648535" y="5334000"/>
                    </a:lnTo>
                    <a:lnTo>
                      <a:pt x="5631145" y="5283200"/>
                    </a:lnTo>
                    <a:lnTo>
                      <a:pt x="5614429" y="5245100"/>
                    </a:lnTo>
                    <a:lnTo>
                      <a:pt x="5598390" y="5194300"/>
                    </a:lnTo>
                    <a:lnTo>
                      <a:pt x="5583026" y="5143500"/>
                    </a:lnTo>
                    <a:lnTo>
                      <a:pt x="5568339" y="5092700"/>
                    </a:lnTo>
                    <a:lnTo>
                      <a:pt x="5554329" y="5041900"/>
                    </a:lnTo>
                    <a:lnTo>
                      <a:pt x="5540997" y="5003800"/>
                    </a:lnTo>
                    <a:lnTo>
                      <a:pt x="5528343" y="4953000"/>
                    </a:lnTo>
                    <a:lnTo>
                      <a:pt x="5516368" y="4902200"/>
                    </a:lnTo>
                    <a:lnTo>
                      <a:pt x="5505073" y="4851400"/>
                    </a:lnTo>
                    <a:lnTo>
                      <a:pt x="5494458" y="4800600"/>
                    </a:lnTo>
                    <a:lnTo>
                      <a:pt x="5484524" y="4749800"/>
                    </a:lnTo>
                    <a:lnTo>
                      <a:pt x="5475271" y="4699000"/>
                    </a:lnTo>
                    <a:lnTo>
                      <a:pt x="5466699" y="4660900"/>
                    </a:lnTo>
                    <a:lnTo>
                      <a:pt x="5458810" y="4610100"/>
                    </a:lnTo>
                    <a:lnTo>
                      <a:pt x="5451604" y="4559300"/>
                    </a:lnTo>
                    <a:lnTo>
                      <a:pt x="5445082" y="4508500"/>
                    </a:lnTo>
                    <a:lnTo>
                      <a:pt x="5439244" y="4457700"/>
                    </a:lnTo>
                    <a:lnTo>
                      <a:pt x="5434090" y="4406900"/>
                    </a:lnTo>
                    <a:lnTo>
                      <a:pt x="5429622" y="4356100"/>
                    </a:lnTo>
                    <a:lnTo>
                      <a:pt x="5425840" y="4305300"/>
                    </a:lnTo>
                    <a:lnTo>
                      <a:pt x="5422744" y="4254500"/>
                    </a:lnTo>
                    <a:lnTo>
                      <a:pt x="5420335" y="4203700"/>
                    </a:lnTo>
                    <a:lnTo>
                      <a:pt x="5418613" y="4152900"/>
                    </a:lnTo>
                    <a:lnTo>
                      <a:pt x="5417580" y="4102100"/>
                    </a:lnTo>
                    <a:lnTo>
                      <a:pt x="5417235" y="4051300"/>
                    </a:lnTo>
                    <a:lnTo>
                      <a:pt x="5417580" y="4000500"/>
                    </a:lnTo>
                    <a:lnTo>
                      <a:pt x="5418613" y="3949700"/>
                    </a:lnTo>
                    <a:lnTo>
                      <a:pt x="5420335" y="3898900"/>
                    </a:lnTo>
                    <a:lnTo>
                      <a:pt x="5422744" y="3848100"/>
                    </a:lnTo>
                    <a:lnTo>
                      <a:pt x="5425840" y="3797300"/>
                    </a:lnTo>
                    <a:lnTo>
                      <a:pt x="5429622" y="3746500"/>
                    </a:lnTo>
                    <a:lnTo>
                      <a:pt x="5434090" y="3695700"/>
                    </a:lnTo>
                    <a:lnTo>
                      <a:pt x="5439244" y="3644900"/>
                    </a:lnTo>
                    <a:lnTo>
                      <a:pt x="5445082" y="3606800"/>
                    </a:lnTo>
                    <a:lnTo>
                      <a:pt x="5451604" y="3556000"/>
                    </a:lnTo>
                    <a:lnTo>
                      <a:pt x="5458810" y="3505200"/>
                    </a:lnTo>
                    <a:lnTo>
                      <a:pt x="5466699" y="3454400"/>
                    </a:lnTo>
                    <a:lnTo>
                      <a:pt x="5475271" y="3403600"/>
                    </a:lnTo>
                    <a:lnTo>
                      <a:pt x="5484524" y="3352800"/>
                    </a:lnTo>
                    <a:lnTo>
                      <a:pt x="5494458" y="3302000"/>
                    </a:lnTo>
                    <a:lnTo>
                      <a:pt x="5505073" y="3251200"/>
                    </a:lnTo>
                    <a:lnTo>
                      <a:pt x="5516368" y="3200400"/>
                    </a:lnTo>
                    <a:lnTo>
                      <a:pt x="5528343" y="3162300"/>
                    </a:lnTo>
                    <a:lnTo>
                      <a:pt x="5540997" y="3111500"/>
                    </a:lnTo>
                    <a:lnTo>
                      <a:pt x="5554329" y="3060700"/>
                    </a:lnTo>
                    <a:lnTo>
                      <a:pt x="5568339" y="3009900"/>
                    </a:lnTo>
                    <a:lnTo>
                      <a:pt x="5583026" y="2959100"/>
                    </a:lnTo>
                    <a:lnTo>
                      <a:pt x="5598390" y="2921000"/>
                    </a:lnTo>
                    <a:lnTo>
                      <a:pt x="5614429" y="2870200"/>
                    </a:lnTo>
                    <a:lnTo>
                      <a:pt x="5631145" y="2819400"/>
                    </a:lnTo>
                    <a:lnTo>
                      <a:pt x="5648535" y="2768600"/>
                    </a:lnTo>
                    <a:lnTo>
                      <a:pt x="5666600" y="2730500"/>
                    </a:lnTo>
                    <a:lnTo>
                      <a:pt x="5685338" y="2679700"/>
                    </a:lnTo>
                    <a:lnTo>
                      <a:pt x="5704750" y="2628900"/>
                    </a:lnTo>
                    <a:lnTo>
                      <a:pt x="5724834" y="2578100"/>
                    </a:lnTo>
                    <a:lnTo>
                      <a:pt x="5745590" y="2540000"/>
                    </a:lnTo>
                    <a:lnTo>
                      <a:pt x="5767018" y="2489200"/>
                    </a:lnTo>
                    <a:lnTo>
                      <a:pt x="5789117" y="2438400"/>
                    </a:lnTo>
                    <a:lnTo>
                      <a:pt x="5811047" y="2400300"/>
                    </a:lnTo>
                    <a:lnTo>
                      <a:pt x="5833540" y="2349500"/>
                    </a:lnTo>
                    <a:lnTo>
                      <a:pt x="5856595" y="2311400"/>
                    </a:lnTo>
                    <a:lnTo>
                      <a:pt x="5880210" y="2260600"/>
                    </a:lnTo>
                    <a:lnTo>
                      <a:pt x="5904383" y="2222500"/>
                    </a:lnTo>
                    <a:lnTo>
                      <a:pt x="5929114" y="2184400"/>
                    </a:lnTo>
                    <a:lnTo>
                      <a:pt x="5954400" y="2133600"/>
                    </a:lnTo>
                    <a:lnTo>
                      <a:pt x="5980240" y="2095500"/>
                    </a:lnTo>
                    <a:lnTo>
                      <a:pt x="6006632" y="2057400"/>
                    </a:lnTo>
                    <a:lnTo>
                      <a:pt x="6033574" y="2006600"/>
                    </a:lnTo>
                    <a:lnTo>
                      <a:pt x="6061066" y="1968500"/>
                    </a:lnTo>
                    <a:lnTo>
                      <a:pt x="6089105" y="1930400"/>
                    </a:lnTo>
                    <a:lnTo>
                      <a:pt x="6117690" y="1879600"/>
                    </a:lnTo>
                    <a:lnTo>
                      <a:pt x="6146819" y="1841500"/>
                    </a:lnTo>
                    <a:lnTo>
                      <a:pt x="6176492" y="1803400"/>
                    </a:lnTo>
                    <a:lnTo>
                      <a:pt x="6206705" y="1765300"/>
                    </a:lnTo>
                    <a:lnTo>
                      <a:pt x="6237457" y="1727200"/>
                    </a:lnTo>
                    <a:lnTo>
                      <a:pt x="6268748" y="1689100"/>
                    </a:lnTo>
                    <a:lnTo>
                      <a:pt x="6300575" y="1651000"/>
                    </a:lnTo>
                    <a:lnTo>
                      <a:pt x="6332937" y="1600200"/>
                    </a:lnTo>
                    <a:lnTo>
                      <a:pt x="6365832" y="1562100"/>
                    </a:lnTo>
                    <a:lnTo>
                      <a:pt x="6399259" y="1524000"/>
                    </a:lnTo>
                    <a:lnTo>
                      <a:pt x="6433215" y="1485900"/>
                    </a:lnTo>
                    <a:lnTo>
                      <a:pt x="6467700" y="1447800"/>
                    </a:lnTo>
                    <a:lnTo>
                      <a:pt x="6502712" y="1409700"/>
                    </a:lnTo>
                    <a:lnTo>
                      <a:pt x="6538250" y="1384300"/>
                    </a:lnTo>
                    <a:lnTo>
                      <a:pt x="6574311" y="1346200"/>
                    </a:lnTo>
                    <a:lnTo>
                      <a:pt x="6610894" y="1308100"/>
                    </a:lnTo>
                    <a:lnTo>
                      <a:pt x="6647998" y="1270000"/>
                    </a:lnTo>
                    <a:lnTo>
                      <a:pt x="6685620" y="1231900"/>
                    </a:lnTo>
                    <a:lnTo>
                      <a:pt x="6723760" y="1193800"/>
                    </a:lnTo>
                    <a:lnTo>
                      <a:pt x="6762416" y="1168400"/>
                    </a:lnTo>
                    <a:lnTo>
                      <a:pt x="6801586" y="1130300"/>
                    </a:lnTo>
                    <a:lnTo>
                      <a:pt x="6838934" y="1092200"/>
                    </a:lnTo>
                    <a:lnTo>
                      <a:pt x="6876631" y="1066800"/>
                    </a:lnTo>
                    <a:lnTo>
                      <a:pt x="6914674" y="1028700"/>
                    </a:lnTo>
                    <a:lnTo>
                      <a:pt x="6953063" y="1003300"/>
                    </a:lnTo>
                    <a:lnTo>
                      <a:pt x="6991795" y="965200"/>
                    </a:lnTo>
                    <a:lnTo>
                      <a:pt x="7070281" y="914400"/>
                    </a:lnTo>
                    <a:lnTo>
                      <a:pt x="7110031" y="876300"/>
                    </a:lnTo>
                    <a:lnTo>
                      <a:pt x="7231284" y="800100"/>
                    </a:lnTo>
                    <a:lnTo>
                      <a:pt x="7272363" y="762000"/>
                    </a:lnTo>
                    <a:lnTo>
                      <a:pt x="7439933" y="660400"/>
                    </a:lnTo>
                    <a:lnTo>
                      <a:pt x="7612615" y="558800"/>
                    </a:lnTo>
                    <a:lnTo>
                      <a:pt x="7745405" y="482600"/>
                    </a:lnTo>
                    <a:lnTo>
                      <a:pt x="7790283" y="469900"/>
                    </a:lnTo>
                    <a:lnTo>
                      <a:pt x="7926731" y="393700"/>
                    </a:lnTo>
                    <a:lnTo>
                      <a:pt x="7972811" y="381000"/>
                    </a:lnTo>
                    <a:lnTo>
                      <a:pt x="8019188" y="355600"/>
                    </a:lnTo>
                    <a:lnTo>
                      <a:pt x="8065859" y="342900"/>
                    </a:lnTo>
                    <a:lnTo>
                      <a:pt x="8160074" y="292100"/>
                    </a:lnTo>
                    <a:lnTo>
                      <a:pt x="8255441" y="266700"/>
                    </a:lnTo>
                    <a:lnTo>
                      <a:pt x="8303552" y="241300"/>
                    </a:lnTo>
                    <a:lnTo>
                      <a:pt x="8350500" y="228600"/>
                    </a:lnTo>
                    <a:lnTo>
                      <a:pt x="8397600" y="203200"/>
                    </a:lnTo>
                    <a:lnTo>
                      <a:pt x="8587484" y="152400"/>
                    </a:lnTo>
                    <a:lnTo>
                      <a:pt x="8635315" y="127000"/>
                    </a:lnTo>
                    <a:lnTo>
                      <a:pt x="8925177" y="50800"/>
                    </a:lnTo>
                    <a:lnTo>
                      <a:pt x="8973947" y="50800"/>
                    </a:lnTo>
                    <a:lnTo>
                      <a:pt x="9144000" y="12700"/>
                    </a:lnTo>
                    <a:lnTo>
                      <a:pt x="8982299" y="0"/>
                    </a:lnTo>
                    <a:close/>
                  </a:path>
                  <a:path w="9144000" h="6858000">
                    <a:moveTo>
                      <a:pt x="9144000" y="1905000"/>
                    </a:moveTo>
                    <a:lnTo>
                      <a:pt x="9112605" y="1917700"/>
                    </a:lnTo>
                    <a:lnTo>
                      <a:pt x="9065284" y="1930400"/>
                    </a:lnTo>
                    <a:lnTo>
                      <a:pt x="9018445" y="1955800"/>
                    </a:lnTo>
                    <a:lnTo>
                      <a:pt x="8972097" y="1968500"/>
                    </a:lnTo>
                    <a:lnTo>
                      <a:pt x="8880921" y="2019300"/>
                    </a:lnTo>
                    <a:lnTo>
                      <a:pt x="8836113" y="2032000"/>
                    </a:lnTo>
                    <a:lnTo>
                      <a:pt x="8791840" y="2057400"/>
                    </a:lnTo>
                    <a:lnTo>
                      <a:pt x="8704942" y="2108200"/>
                    </a:lnTo>
                    <a:lnTo>
                      <a:pt x="8620313" y="2159000"/>
                    </a:lnTo>
                    <a:lnTo>
                      <a:pt x="8538037" y="2209800"/>
                    </a:lnTo>
                    <a:lnTo>
                      <a:pt x="8458202" y="2260600"/>
                    </a:lnTo>
                    <a:lnTo>
                      <a:pt x="8419227" y="2298700"/>
                    </a:lnTo>
                    <a:lnTo>
                      <a:pt x="8380893" y="2324100"/>
                    </a:lnTo>
                    <a:lnTo>
                      <a:pt x="8343213" y="2349500"/>
                    </a:lnTo>
                    <a:lnTo>
                      <a:pt x="8306196" y="2387600"/>
                    </a:lnTo>
                    <a:lnTo>
                      <a:pt x="8269854" y="2413000"/>
                    </a:lnTo>
                    <a:lnTo>
                      <a:pt x="8234197" y="2451100"/>
                    </a:lnTo>
                    <a:lnTo>
                      <a:pt x="8199236" y="2476500"/>
                    </a:lnTo>
                    <a:lnTo>
                      <a:pt x="8164981" y="2514600"/>
                    </a:lnTo>
                    <a:lnTo>
                      <a:pt x="8131445" y="2540000"/>
                    </a:lnTo>
                    <a:lnTo>
                      <a:pt x="8098636" y="2578100"/>
                    </a:lnTo>
                    <a:lnTo>
                      <a:pt x="8066566" y="2616200"/>
                    </a:lnTo>
                    <a:lnTo>
                      <a:pt x="8035246" y="2654300"/>
                    </a:lnTo>
                    <a:lnTo>
                      <a:pt x="8004686" y="2679700"/>
                    </a:lnTo>
                    <a:lnTo>
                      <a:pt x="7974898" y="2717800"/>
                    </a:lnTo>
                    <a:lnTo>
                      <a:pt x="7945891" y="2755900"/>
                    </a:lnTo>
                    <a:lnTo>
                      <a:pt x="7917677" y="2794000"/>
                    </a:lnTo>
                    <a:lnTo>
                      <a:pt x="7890266" y="2832100"/>
                    </a:lnTo>
                    <a:lnTo>
                      <a:pt x="7863670" y="2870200"/>
                    </a:lnTo>
                    <a:lnTo>
                      <a:pt x="7837898" y="2908300"/>
                    </a:lnTo>
                    <a:lnTo>
                      <a:pt x="7812962" y="2946400"/>
                    </a:lnTo>
                    <a:lnTo>
                      <a:pt x="7788872" y="2984500"/>
                    </a:lnTo>
                    <a:lnTo>
                      <a:pt x="7765639" y="3022600"/>
                    </a:lnTo>
                    <a:lnTo>
                      <a:pt x="7743274" y="3073400"/>
                    </a:lnTo>
                    <a:lnTo>
                      <a:pt x="7721788" y="3111500"/>
                    </a:lnTo>
                    <a:lnTo>
                      <a:pt x="7701191" y="3149600"/>
                    </a:lnTo>
                    <a:lnTo>
                      <a:pt x="7681494" y="3187700"/>
                    </a:lnTo>
                    <a:lnTo>
                      <a:pt x="7662708" y="3238500"/>
                    </a:lnTo>
                    <a:lnTo>
                      <a:pt x="7644843" y="3276600"/>
                    </a:lnTo>
                    <a:lnTo>
                      <a:pt x="7627911" y="3314700"/>
                    </a:lnTo>
                    <a:lnTo>
                      <a:pt x="7611921" y="3365500"/>
                    </a:lnTo>
                    <a:lnTo>
                      <a:pt x="7596885" y="3403600"/>
                    </a:lnTo>
                    <a:lnTo>
                      <a:pt x="7582814" y="3454400"/>
                    </a:lnTo>
                    <a:lnTo>
                      <a:pt x="7569718" y="3492500"/>
                    </a:lnTo>
                    <a:lnTo>
                      <a:pt x="7557608" y="3543300"/>
                    </a:lnTo>
                    <a:lnTo>
                      <a:pt x="7546495" y="3581400"/>
                    </a:lnTo>
                    <a:lnTo>
                      <a:pt x="7536389" y="3632200"/>
                    </a:lnTo>
                    <a:lnTo>
                      <a:pt x="7527301" y="3683000"/>
                    </a:lnTo>
                    <a:lnTo>
                      <a:pt x="7519242" y="3721100"/>
                    </a:lnTo>
                    <a:lnTo>
                      <a:pt x="7512223" y="3771900"/>
                    </a:lnTo>
                    <a:lnTo>
                      <a:pt x="7506254" y="3822700"/>
                    </a:lnTo>
                    <a:lnTo>
                      <a:pt x="7501347" y="3860800"/>
                    </a:lnTo>
                    <a:lnTo>
                      <a:pt x="7497511" y="3911600"/>
                    </a:lnTo>
                    <a:lnTo>
                      <a:pt x="7494758" y="3962400"/>
                    </a:lnTo>
                    <a:lnTo>
                      <a:pt x="7493098" y="4000500"/>
                    </a:lnTo>
                    <a:lnTo>
                      <a:pt x="7492542" y="4051300"/>
                    </a:lnTo>
                    <a:lnTo>
                      <a:pt x="7493098" y="4102100"/>
                    </a:lnTo>
                    <a:lnTo>
                      <a:pt x="7494758" y="4152900"/>
                    </a:lnTo>
                    <a:lnTo>
                      <a:pt x="7497511" y="4191000"/>
                    </a:lnTo>
                    <a:lnTo>
                      <a:pt x="7501347" y="4241800"/>
                    </a:lnTo>
                    <a:lnTo>
                      <a:pt x="7506255" y="4292600"/>
                    </a:lnTo>
                    <a:lnTo>
                      <a:pt x="7512225" y="4343400"/>
                    </a:lnTo>
                    <a:lnTo>
                      <a:pt x="7519244" y="4381500"/>
                    </a:lnTo>
                    <a:lnTo>
                      <a:pt x="7527304" y="4432300"/>
                    </a:lnTo>
                    <a:lnTo>
                      <a:pt x="7536392" y="4470400"/>
                    </a:lnTo>
                    <a:lnTo>
                      <a:pt x="7546499" y="4521200"/>
                    </a:lnTo>
                    <a:lnTo>
                      <a:pt x="7557614" y="4572000"/>
                    </a:lnTo>
                    <a:lnTo>
                      <a:pt x="7569725" y="4610100"/>
                    </a:lnTo>
                    <a:lnTo>
                      <a:pt x="7582822" y="4660900"/>
                    </a:lnTo>
                    <a:lnTo>
                      <a:pt x="7596894" y="4699000"/>
                    </a:lnTo>
                    <a:lnTo>
                      <a:pt x="7611931" y="4737100"/>
                    </a:lnTo>
                    <a:lnTo>
                      <a:pt x="7627921" y="4787900"/>
                    </a:lnTo>
                    <a:lnTo>
                      <a:pt x="7644855" y="4826000"/>
                    </a:lnTo>
                    <a:lnTo>
                      <a:pt x="7662721" y="4876800"/>
                    </a:lnTo>
                    <a:lnTo>
                      <a:pt x="7681509" y="4914900"/>
                    </a:lnTo>
                    <a:lnTo>
                      <a:pt x="7701207" y="4953000"/>
                    </a:lnTo>
                    <a:lnTo>
                      <a:pt x="7721805" y="4991100"/>
                    </a:lnTo>
                    <a:lnTo>
                      <a:pt x="7743293" y="5041900"/>
                    </a:lnTo>
                    <a:lnTo>
                      <a:pt x="7765660" y="5080000"/>
                    </a:lnTo>
                    <a:lnTo>
                      <a:pt x="7788894" y="5118100"/>
                    </a:lnTo>
                    <a:lnTo>
                      <a:pt x="7812985" y="5156200"/>
                    </a:lnTo>
                    <a:lnTo>
                      <a:pt x="7837922" y="5194300"/>
                    </a:lnTo>
                    <a:lnTo>
                      <a:pt x="7863696" y="5232400"/>
                    </a:lnTo>
                    <a:lnTo>
                      <a:pt x="7890294" y="5270500"/>
                    </a:lnTo>
                    <a:lnTo>
                      <a:pt x="7917706" y="5308600"/>
                    </a:lnTo>
                    <a:lnTo>
                      <a:pt x="7945921" y="5346700"/>
                    </a:lnTo>
                    <a:lnTo>
                      <a:pt x="7974929" y="5384800"/>
                    </a:lnTo>
                    <a:lnTo>
                      <a:pt x="8004719" y="5422900"/>
                    </a:lnTo>
                    <a:lnTo>
                      <a:pt x="8035280" y="5461000"/>
                    </a:lnTo>
                    <a:lnTo>
                      <a:pt x="8066602" y="5499100"/>
                    </a:lnTo>
                    <a:lnTo>
                      <a:pt x="8098673" y="5524500"/>
                    </a:lnTo>
                    <a:lnTo>
                      <a:pt x="8131483" y="5562600"/>
                    </a:lnTo>
                    <a:lnTo>
                      <a:pt x="8165021" y="5600700"/>
                    </a:lnTo>
                    <a:lnTo>
                      <a:pt x="8199277" y="5626100"/>
                    </a:lnTo>
                    <a:lnTo>
                      <a:pt x="8234239" y="5664200"/>
                    </a:lnTo>
                    <a:lnTo>
                      <a:pt x="8269897" y="5689600"/>
                    </a:lnTo>
                    <a:lnTo>
                      <a:pt x="8306240" y="5727700"/>
                    </a:lnTo>
                    <a:lnTo>
                      <a:pt x="8343258" y="5753100"/>
                    </a:lnTo>
                    <a:lnTo>
                      <a:pt x="8380940" y="5791200"/>
                    </a:lnTo>
                    <a:lnTo>
                      <a:pt x="8419274" y="5816600"/>
                    </a:lnTo>
                    <a:lnTo>
                      <a:pt x="8458250" y="5842000"/>
                    </a:lnTo>
                    <a:lnTo>
                      <a:pt x="8538087" y="5892800"/>
                    </a:lnTo>
                    <a:lnTo>
                      <a:pt x="8578926" y="5930900"/>
                    </a:lnTo>
                    <a:lnTo>
                      <a:pt x="8620364" y="5956300"/>
                    </a:lnTo>
                    <a:lnTo>
                      <a:pt x="8704994" y="6007100"/>
                    </a:lnTo>
                    <a:lnTo>
                      <a:pt x="8748165" y="6019800"/>
                    </a:lnTo>
                    <a:lnTo>
                      <a:pt x="8791893" y="6045200"/>
                    </a:lnTo>
                    <a:lnTo>
                      <a:pt x="8880973" y="6096000"/>
                    </a:lnTo>
                    <a:lnTo>
                      <a:pt x="8926305" y="6108700"/>
                    </a:lnTo>
                    <a:lnTo>
                      <a:pt x="9018497" y="6159500"/>
                    </a:lnTo>
                    <a:lnTo>
                      <a:pt x="9112656" y="6184900"/>
                    </a:lnTo>
                    <a:lnTo>
                      <a:pt x="9144000" y="6197600"/>
                    </a:lnTo>
                    <a:lnTo>
                      <a:pt x="9144000" y="1905000"/>
                    </a:lnTo>
                    <a:close/>
                  </a:path>
                </a:pathLst>
              </a:custGeom>
              <a:solidFill>
                <a:srgbClr val="FFFFFF">
                  <a:alpha val="76863"/>
                </a:srgbClr>
              </a:solidFill>
            </p:spPr>
            <p:txBody>
              <a:bodyPr wrap="square" lIns="0" tIns="0" rIns="0" bIns="0" rtlCol="0"/>
              <a:lstStyle/>
              <a:p>
                <a:endParaRPr/>
              </a:p>
            </p:txBody>
          </p:sp>
        </p:grpSp>
        <p:pic>
          <p:nvPicPr>
            <p:cNvPr id="8" name="object 3"/>
            <p:cNvPicPr/>
            <p:nvPr/>
          </p:nvPicPr>
          <p:blipFill rotWithShape="1">
            <a:blip r:embed="rId2" cstate="print"/>
            <a:srcRect l="1075" r="95239"/>
            <a:stretch/>
          </p:blipFill>
          <p:spPr>
            <a:xfrm>
              <a:off x="606009" y="0"/>
              <a:ext cx="335362" cy="6858000"/>
            </a:xfrm>
            <a:prstGeom prst="rect">
              <a:avLst/>
            </a:prstGeom>
          </p:spPr>
        </p:pic>
        <p:pic>
          <p:nvPicPr>
            <p:cNvPr id="9" name="object 3"/>
            <p:cNvPicPr/>
            <p:nvPr/>
          </p:nvPicPr>
          <p:blipFill rotWithShape="1">
            <a:blip r:embed="rId2" cstate="print"/>
            <a:srcRect l="1075" r="95239"/>
            <a:stretch/>
          </p:blipFill>
          <p:spPr>
            <a:xfrm>
              <a:off x="1535538" y="0"/>
              <a:ext cx="335362" cy="6858000"/>
            </a:xfrm>
            <a:prstGeom prst="rect">
              <a:avLst/>
            </a:prstGeom>
          </p:spPr>
        </p:pic>
        <p:pic>
          <p:nvPicPr>
            <p:cNvPr id="10" name="object 3"/>
            <p:cNvPicPr/>
            <p:nvPr/>
          </p:nvPicPr>
          <p:blipFill rotWithShape="1">
            <a:blip r:embed="rId2" cstate="print"/>
            <a:srcRect l="1075" r="95239"/>
            <a:stretch/>
          </p:blipFill>
          <p:spPr>
            <a:xfrm>
              <a:off x="915852" y="0"/>
              <a:ext cx="335362" cy="6858000"/>
            </a:xfrm>
            <a:prstGeom prst="rect">
              <a:avLst/>
            </a:prstGeom>
          </p:spPr>
        </p:pic>
        <p:pic>
          <p:nvPicPr>
            <p:cNvPr id="11" name="object 3"/>
            <p:cNvPicPr/>
            <p:nvPr/>
          </p:nvPicPr>
          <p:blipFill rotWithShape="1">
            <a:blip r:embed="rId2" cstate="print"/>
            <a:srcRect l="1075" r="95239"/>
            <a:stretch/>
          </p:blipFill>
          <p:spPr>
            <a:xfrm>
              <a:off x="1225695" y="0"/>
              <a:ext cx="335362" cy="6858000"/>
            </a:xfrm>
            <a:prstGeom prst="rect">
              <a:avLst/>
            </a:prstGeom>
          </p:spPr>
        </p:pic>
        <p:pic>
          <p:nvPicPr>
            <p:cNvPr id="12" name="object 3"/>
            <p:cNvPicPr/>
            <p:nvPr/>
          </p:nvPicPr>
          <p:blipFill rotWithShape="1">
            <a:blip r:embed="rId2" cstate="print"/>
            <a:srcRect l="1075" r="95239"/>
            <a:stretch/>
          </p:blipFill>
          <p:spPr>
            <a:xfrm>
              <a:off x="1845381" y="0"/>
              <a:ext cx="335362" cy="6858000"/>
            </a:xfrm>
            <a:prstGeom prst="rect">
              <a:avLst/>
            </a:prstGeom>
          </p:spPr>
        </p:pic>
        <p:pic>
          <p:nvPicPr>
            <p:cNvPr id="13" name="object 3"/>
            <p:cNvPicPr/>
            <p:nvPr/>
          </p:nvPicPr>
          <p:blipFill rotWithShape="1">
            <a:blip r:embed="rId2" cstate="print"/>
            <a:srcRect l="1075" r="95239"/>
            <a:stretch/>
          </p:blipFill>
          <p:spPr>
            <a:xfrm>
              <a:off x="2155224" y="0"/>
              <a:ext cx="335362" cy="6858000"/>
            </a:xfrm>
            <a:prstGeom prst="rect">
              <a:avLst/>
            </a:prstGeom>
          </p:spPr>
        </p:pic>
        <p:pic>
          <p:nvPicPr>
            <p:cNvPr id="14" name="object 3"/>
            <p:cNvPicPr/>
            <p:nvPr/>
          </p:nvPicPr>
          <p:blipFill rotWithShape="1">
            <a:blip r:embed="rId2" cstate="print"/>
            <a:srcRect l="1075" r="95239"/>
            <a:stretch/>
          </p:blipFill>
          <p:spPr>
            <a:xfrm>
              <a:off x="2465067" y="0"/>
              <a:ext cx="335362" cy="6858000"/>
            </a:xfrm>
            <a:prstGeom prst="rect">
              <a:avLst/>
            </a:prstGeom>
          </p:spPr>
        </p:pic>
        <p:pic>
          <p:nvPicPr>
            <p:cNvPr id="15" name="object 3"/>
            <p:cNvPicPr/>
            <p:nvPr/>
          </p:nvPicPr>
          <p:blipFill rotWithShape="1">
            <a:blip r:embed="rId2" cstate="print"/>
            <a:srcRect l="1075" r="95239"/>
            <a:stretch/>
          </p:blipFill>
          <p:spPr>
            <a:xfrm>
              <a:off x="2774913" y="0"/>
              <a:ext cx="335362" cy="6858000"/>
            </a:xfrm>
            <a:prstGeom prst="rect">
              <a:avLst/>
            </a:prstGeom>
          </p:spPr>
        </p:pic>
        <p:pic>
          <p:nvPicPr>
            <p:cNvPr id="16" name="object 3"/>
            <p:cNvPicPr/>
            <p:nvPr/>
          </p:nvPicPr>
          <p:blipFill rotWithShape="1">
            <a:blip r:embed="rId2" cstate="print"/>
            <a:srcRect l="1075" r="95239"/>
            <a:stretch/>
          </p:blipFill>
          <p:spPr>
            <a:xfrm>
              <a:off x="296166" y="0"/>
              <a:ext cx="335362" cy="6858000"/>
            </a:xfrm>
            <a:prstGeom prst="rect">
              <a:avLst/>
            </a:prstGeom>
          </p:spPr>
        </p:pic>
        <p:pic>
          <p:nvPicPr>
            <p:cNvPr id="17" name="object 3"/>
            <p:cNvPicPr/>
            <p:nvPr/>
          </p:nvPicPr>
          <p:blipFill rotWithShape="1">
            <a:blip r:embed="rId2" cstate="print"/>
            <a:srcRect l="1075" r="95239"/>
            <a:stretch/>
          </p:blipFill>
          <p:spPr>
            <a:xfrm>
              <a:off x="-13677" y="0"/>
              <a:ext cx="335362" cy="6858000"/>
            </a:xfrm>
            <a:prstGeom prst="rect">
              <a:avLst/>
            </a:prstGeom>
          </p:spPr>
        </p:pic>
        <p:sp>
          <p:nvSpPr>
            <p:cNvPr id="18" name="Rectangle 17"/>
            <p:cNvSpPr/>
            <p:nvPr/>
          </p:nvSpPr>
          <p:spPr>
            <a:xfrm>
              <a:off x="-38927" y="0"/>
              <a:ext cx="3149202" cy="6858000"/>
            </a:xfrm>
            <a:prstGeom prst="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Rectangle 21"/>
          <p:cNvSpPr/>
          <p:nvPr userDrawn="1"/>
        </p:nvSpPr>
        <p:spPr>
          <a:xfrm>
            <a:off x="1188361" y="3044280"/>
            <a:ext cx="4265591" cy="923330"/>
          </a:xfrm>
          <a:prstGeom prst="rect">
            <a:avLst/>
          </a:prstGeom>
        </p:spPr>
        <p:txBody>
          <a:bodyPr wrap="none">
            <a:spAutoFit/>
          </a:bodyPr>
          <a:lstStyle/>
          <a:p>
            <a:r>
              <a:rPr lang="en-US" sz="5400" b="1" spc="-20" dirty="0">
                <a:solidFill>
                  <a:srgbClr val="0B9C49"/>
                </a:solidFill>
                <a:latin typeface="Arial"/>
                <a:cs typeface="Arial"/>
              </a:rPr>
              <a:t>THANK </a:t>
            </a:r>
            <a:r>
              <a:rPr lang="en-US" sz="5400" b="1" spc="-20" dirty="0">
                <a:latin typeface="Arial"/>
                <a:cs typeface="Arial"/>
              </a:rPr>
              <a:t>YOU</a:t>
            </a:r>
            <a:endParaRPr lang="en-US" sz="5400" dirty="0"/>
          </a:p>
        </p:txBody>
      </p:sp>
    </p:spTree>
    <p:extLst>
      <p:ext uri="{BB962C8B-B14F-4D97-AF65-F5344CB8AC3E}">
        <p14:creationId xmlns:p14="http://schemas.microsoft.com/office/powerpoint/2010/main" val="9947324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13D5E1E-BF81-492E-8CDD-89A2B6892CCE}" type="datetime1">
              <a:rPr lang="en-US" smtClean="0"/>
              <a:t>10/20/2024</a:t>
            </a:fld>
            <a:endParaRPr lang="en-US"/>
          </a:p>
        </p:txBody>
      </p:sp>
      <p:sp>
        <p:nvSpPr>
          <p:cNvPr id="5" name="Footer Placeholder 4"/>
          <p:cNvSpPr>
            <a:spLocks noGrp="1"/>
          </p:cNvSpPr>
          <p:nvPr>
            <p:ph type="ftr" sz="quarter" idx="11"/>
          </p:nvPr>
        </p:nvSpPr>
        <p:spPr/>
        <p:txBody>
          <a:bodyPr/>
          <a:lstStyle/>
          <a:p>
            <a:r>
              <a:rPr lang="en-US"/>
              <a:t>Classification: Internal, OPP-MC-GD02 Rev1.0 Sep/2021</a:t>
            </a:r>
          </a:p>
        </p:txBody>
      </p:sp>
      <p:sp>
        <p:nvSpPr>
          <p:cNvPr id="6" name="Slide Number Placeholder 5"/>
          <p:cNvSpPr>
            <a:spLocks noGrp="1"/>
          </p:cNvSpPr>
          <p:nvPr>
            <p:ph type="sldNum" sz="quarter" idx="12"/>
          </p:nvPr>
        </p:nvSpPr>
        <p:spPr/>
        <p:txBody>
          <a:bodyPr/>
          <a:lstStyle/>
          <a:p>
            <a:fld id="{7322709E-4BC0-40F7-A61E-5B9DC85BF04B}" type="slidenum">
              <a:rPr lang="en-US" smtClean="0"/>
              <a:t>‹#›</a:t>
            </a:fld>
            <a:endParaRPr lang="en-US"/>
          </a:p>
        </p:txBody>
      </p:sp>
    </p:spTree>
    <p:extLst>
      <p:ext uri="{BB962C8B-B14F-4D97-AF65-F5344CB8AC3E}">
        <p14:creationId xmlns:p14="http://schemas.microsoft.com/office/powerpoint/2010/main" val="2488538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53CEECE-6E4D-45D2-BDB2-5E8F92CF6E60}" type="datetime1">
              <a:rPr lang="en-US" smtClean="0"/>
              <a:t>10/20/2024</a:t>
            </a:fld>
            <a:endParaRPr lang="en-US"/>
          </a:p>
        </p:txBody>
      </p:sp>
      <p:sp>
        <p:nvSpPr>
          <p:cNvPr id="5" name="Footer Placeholder 4"/>
          <p:cNvSpPr>
            <a:spLocks noGrp="1"/>
          </p:cNvSpPr>
          <p:nvPr>
            <p:ph type="ftr" sz="quarter" idx="11"/>
          </p:nvPr>
        </p:nvSpPr>
        <p:spPr/>
        <p:txBody>
          <a:bodyPr/>
          <a:lstStyle/>
          <a:p>
            <a:r>
              <a:rPr lang="en-US"/>
              <a:t>Classification: Internal, OPP-MC-GD02 Rev1.0 Sep/2021</a:t>
            </a:r>
          </a:p>
        </p:txBody>
      </p:sp>
      <p:sp>
        <p:nvSpPr>
          <p:cNvPr id="6" name="Slide Number Placeholder 5"/>
          <p:cNvSpPr>
            <a:spLocks noGrp="1"/>
          </p:cNvSpPr>
          <p:nvPr>
            <p:ph type="sldNum" sz="quarter" idx="12"/>
          </p:nvPr>
        </p:nvSpPr>
        <p:spPr/>
        <p:txBody>
          <a:bodyPr/>
          <a:lstStyle/>
          <a:p>
            <a:fld id="{7322709E-4BC0-40F7-A61E-5B9DC85BF04B}" type="slidenum">
              <a:rPr lang="en-US" smtClean="0"/>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4258491"/>
            <a:ext cx="4366525" cy="2599509"/>
          </a:xfrm>
          <a:prstGeom prst="rect">
            <a:avLst/>
          </a:prstGeom>
        </p:spPr>
      </p:pic>
      <p:sp>
        <p:nvSpPr>
          <p:cNvPr id="8" name="object 4"/>
          <p:cNvSpPr/>
          <p:nvPr userDrawn="1"/>
        </p:nvSpPr>
        <p:spPr>
          <a:xfrm>
            <a:off x="11100365" y="165464"/>
            <a:ext cx="601980" cy="601980"/>
          </a:xfrm>
          <a:custGeom>
            <a:avLst/>
            <a:gdLst/>
            <a:ahLst/>
            <a:cxnLst/>
            <a:rect l="l" t="t" r="r" b="b"/>
            <a:pathLst>
              <a:path w="601979" h="601980">
                <a:moveTo>
                  <a:pt x="300786" y="0"/>
                </a:moveTo>
                <a:lnTo>
                  <a:pt x="251998" y="3936"/>
                </a:lnTo>
                <a:lnTo>
                  <a:pt x="205716" y="15333"/>
                </a:lnTo>
                <a:lnTo>
                  <a:pt x="162559" y="33570"/>
                </a:lnTo>
                <a:lnTo>
                  <a:pt x="123147" y="58030"/>
                </a:lnTo>
                <a:lnTo>
                  <a:pt x="88099" y="88091"/>
                </a:lnTo>
                <a:lnTo>
                  <a:pt x="58035" y="123136"/>
                </a:lnTo>
                <a:lnTo>
                  <a:pt x="33574" y="162545"/>
                </a:lnTo>
                <a:lnTo>
                  <a:pt x="15334" y="205698"/>
                </a:lnTo>
                <a:lnTo>
                  <a:pt x="3936" y="251976"/>
                </a:lnTo>
                <a:lnTo>
                  <a:pt x="0" y="300761"/>
                </a:lnTo>
                <a:lnTo>
                  <a:pt x="3936" y="349545"/>
                </a:lnTo>
                <a:lnTo>
                  <a:pt x="15334" y="395824"/>
                </a:lnTo>
                <a:lnTo>
                  <a:pt x="33574" y="438977"/>
                </a:lnTo>
                <a:lnTo>
                  <a:pt x="58035" y="478386"/>
                </a:lnTo>
                <a:lnTo>
                  <a:pt x="88099" y="513430"/>
                </a:lnTo>
                <a:lnTo>
                  <a:pt x="123147" y="543492"/>
                </a:lnTo>
                <a:lnTo>
                  <a:pt x="162559" y="567951"/>
                </a:lnTo>
                <a:lnTo>
                  <a:pt x="205716" y="586189"/>
                </a:lnTo>
                <a:lnTo>
                  <a:pt x="251998" y="597586"/>
                </a:lnTo>
                <a:lnTo>
                  <a:pt x="300786" y="601522"/>
                </a:lnTo>
                <a:lnTo>
                  <a:pt x="349567" y="597586"/>
                </a:lnTo>
                <a:lnTo>
                  <a:pt x="395842" y="586189"/>
                </a:lnTo>
                <a:lnTo>
                  <a:pt x="438991" y="567951"/>
                </a:lnTo>
                <a:lnTo>
                  <a:pt x="478397" y="543492"/>
                </a:lnTo>
                <a:lnTo>
                  <a:pt x="513438" y="513430"/>
                </a:lnTo>
                <a:lnTo>
                  <a:pt x="543497" y="478386"/>
                </a:lnTo>
                <a:lnTo>
                  <a:pt x="567954" y="438977"/>
                </a:lnTo>
                <a:lnTo>
                  <a:pt x="586190" y="395824"/>
                </a:lnTo>
                <a:lnTo>
                  <a:pt x="597586" y="349545"/>
                </a:lnTo>
                <a:lnTo>
                  <a:pt x="601522" y="300761"/>
                </a:lnTo>
                <a:lnTo>
                  <a:pt x="597586" y="251976"/>
                </a:lnTo>
                <a:lnTo>
                  <a:pt x="586190" y="205698"/>
                </a:lnTo>
                <a:lnTo>
                  <a:pt x="567954" y="162545"/>
                </a:lnTo>
                <a:lnTo>
                  <a:pt x="543497" y="123136"/>
                </a:lnTo>
                <a:lnTo>
                  <a:pt x="513438" y="88091"/>
                </a:lnTo>
                <a:lnTo>
                  <a:pt x="478397" y="58030"/>
                </a:lnTo>
                <a:lnTo>
                  <a:pt x="438991" y="33570"/>
                </a:lnTo>
                <a:lnTo>
                  <a:pt x="395842" y="15333"/>
                </a:lnTo>
                <a:lnTo>
                  <a:pt x="349567" y="3936"/>
                </a:lnTo>
                <a:lnTo>
                  <a:pt x="300786" y="0"/>
                </a:lnTo>
                <a:close/>
              </a:path>
            </a:pathLst>
          </a:custGeom>
          <a:solidFill>
            <a:srgbClr val="BCCF32"/>
          </a:solidFill>
        </p:spPr>
        <p:txBody>
          <a:bodyPr wrap="square" lIns="0" tIns="0" rIns="0" bIns="0" rtlCol="0"/>
          <a:lstStyle/>
          <a:p>
            <a:endParaRPr/>
          </a:p>
        </p:txBody>
      </p:sp>
    </p:spTree>
    <p:extLst>
      <p:ext uri="{BB962C8B-B14F-4D97-AF65-F5344CB8AC3E}">
        <p14:creationId xmlns:p14="http://schemas.microsoft.com/office/powerpoint/2010/main" val="17740217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AD46416-656A-4CCA-8C0D-FBA879EF251B}" type="datetime1">
              <a:rPr lang="en-US" smtClean="0"/>
              <a:t>10/20/2024</a:t>
            </a:fld>
            <a:endParaRPr lang="en-US"/>
          </a:p>
        </p:txBody>
      </p:sp>
      <p:sp>
        <p:nvSpPr>
          <p:cNvPr id="5" name="Footer Placeholder 4"/>
          <p:cNvSpPr>
            <a:spLocks noGrp="1"/>
          </p:cNvSpPr>
          <p:nvPr>
            <p:ph type="ftr" sz="quarter" idx="11"/>
          </p:nvPr>
        </p:nvSpPr>
        <p:spPr/>
        <p:txBody>
          <a:bodyPr/>
          <a:lstStyle/>
          <a:p>
            <a:r>
              <a:rPr lang="en-US"/>
              <a:t>Classification: Internal, OPP-MC-GD02 Rev1.0 Sep/2021</a:t>
            </a:r>
          </a:p>
        </p:txBody>
      </p:sp>
      <p:sp>
        <p:nvSpPr>
          <p:cNvPr id="6" name="Slide Number Placeholder 5"/>
          <p:cNvSpPr>
            <a:spLocks noGrp="1"/>
          </p:cNvSpPr>
          <p:nvPr>
            <p:ph type="sldNum" sz="quarter" idx="12"/>
          </p:nvPr>
        </p:nvSpPr>
        <p:spPr/>
        <p:txBody>
          <a:bodyPr/>
          <a:lstStyle/>
          <a:p>
            <a:fld id="{7322709E-4BC0-40F7-A61E-5B9DC85BF04B}" type="slidenum">
              <a:rPr lang="en-US" smtClean="0"/>
              <a:t>‹#›</a:t>
            </a:fld>
            <a:endParaRPr lang="en-US"/>
          </a:p>
        </p:txBody>
      </p:sp>
    </p:spTree>
    <p:extLst>
      <p:ext uri="{BB962C8B-B14F-4D97-AF65-F5344CB8AC3E}">
        <p14:creationId xmlns:p14="http://schemas.microsoft.com/office/powerpoint/2010/main" val="2403527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E7E84D8-17B4-4FC4-A136-6AF2E3CEA319}" type="datetime1">
              <a:rPr lang="en-US" smtClean="0"/>
              <a:t>10/20/2024</a:t>
            </a:fld>
            <a:endParaRPr lang="en-US"/>
          </a:p>
        </p:txBody>
      </p:sp>
      <p:sp>
        <p:nvSpPr>
          <p:cNvPr id="6" name="Footer Placeholder 5"/>
          <p:cNvSpPr>
            <a:spLocks noGrp="1"/>
          </p:cNvSpPr>
          <p:nvPr>
            <p:ph type="ftr" sz="quarter" idx="11"/>
          </p:nvPr>
        </p:nvSpPr>
        <p:spPr/>
        <p:txBody>
          <a:bodyPr/>
          <a:lstStyle/>
          <a:p>
            <a:r>
              <a:rPr lang="en-US"/>
              <a:t>Classification: Internal, OPP-MC-GD02 Rev1.0 Sep/2021</a:t>
            </a:r>
          </a:p>
        </p:txBody>
      </p:sp>
      <p:sp>
        <p:nvSpPr>
          <p:cNvPr id="7" name="Slide Number Placeholder 6"/>
          <p:cNvSpPr>
            <a:spLocks noGrp="1"/>
          </p:cNvSpPr>
          <p:nvPr>
            <p:ph type="sldNum" sz="quarter" idx="12"/>
          </p:nvPr>
        </p:nvSpPr>
        <p:spPr/>
        <p:txBody>
          <a:bodyPr/>
          <a:lstStyle/>
          <a:p>
            <a:fld id="{7322709E-4BC0-40F7-A61E-5B9DC85BF04B}" type="slidenum">
              <a:rPr lang="en-US" smtClean="0"/>
              <a:t>‹#›</a:t>
            </a:fld>
            <a:endParaRPr lang="en-US"/>
          </a:p>
        </p:txBody>
      </p:sp>
    </p:spTree>
    <p:extLst>
      <p:ext uri="{BB962C8B-B14F-4D97-AF65-F5344CB8AC3E}">
        <p14:creationId xmlns:p14="http://schemas.microsoft.com/office/powerpoint/2010/main" val="3199939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CF63142-3108-4516-AC84-2F6FE5E1BC17}" type="datetime1">
              <a:rPr lang="en-US" smtClean="0"/>
              <a:t>10/20/2024</a:t>
            </a:fld>
            <a:endParaRPr lang="en-US"/>
          </a:p>
        </p:txBody>
      </p:sp>
      <p:sp>
        <p:nvSpPr>
          <p:cNvPr id="8" name="Footer Placeholder 7"/>
          <p:cNvSpPr>
            <a:spLocks noGrp="1"/>
          </p:cNvSpPr>
          <p:nvPr>
            <p:ph type="ftr" sz="quarter" idx="11"/>
          </p:nvPr>
        </p:nvSpPr>
        <p:spPr/>
        <p:txBody>
          <a:bodyPr/>
          <a:lstStyle/>
          <a:p>
            <a:r>
              <a:rPr lang="en-US"/>
              <a:t>Classification: Internal, OPP-MC-GD02 Rev1.0 Sep/2021</a:t>
            </a:r>
          </a:p>
        </p:txBody>
      </p:sp>
      <p:sp>
        <p:nvSpPr>
          <p:cNvPr id="9" name="Slide Number Placeholder 8"/>
          <p:cNvSpPr>
            <a:spLocks noGrp="1"/>
          </p:cNvSpPr>
          <p:nvPr>
            <p:ph type="sldNum" sz="quarter" idx="12"/>
          </p:nvPr>
        </p:nvSpPr>
        <p:spPr/>
        <p:txBody>
          <a:bodyPr/>
          <a:lstStyle/>
          <a:p>
            <a:fld id="{7322709E-4BC0-40F7-A61E-5B9DC85BF04B}" type="slidenum">
              <a:rPr lang="en-US" smtClean="0"/>
              <a:t>‹#›</a:t>
            </a:fld>
            <a:endParaRPr lang="en-US"/>
          </a:p>
        </p:txBody>
      </p:sp>
    </p:spTree>
    <p:extLst>
      <p:ext uri="{BB962C8B-B14F-4D97-AF65-F5344CB8AC3E}">
        <p14:creationId xmlns:p14="http://schemas.microsoft.com/office/powerpoint/2010/main" val="1251066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E81E942-7F13-45EA-AE9A-C722FCED9A30}" type="datetime1">
              <a:rPr lang="en-US" smtClean="0"/>
              <a:t>10/20/2024</a:t>
            </a:fld>
            <a:endParaRPr lang="en-US"/>
          </a:p>
        </p:txBody>
      </p:sp>
      <p:sp>
        <p:nvSpPr>
          <p:cNvPr id="4" name="Footer Placeholder 3"/>
          <p:cNvSpPr>
            <a:spLocks noGrp="1"/>
          </p:cNvSpPr>
          <p:nvPr>
            <p:ph type="ftr" sz="quarter" idx="11"/>
          </p:nvPr>
        </p:nvSpPr>
        <p:spPr/>
        <p:txBody>
          <a:bodyPr/>
          <a:lstStyle/>
          <a:p>
            <a:r>
              <a:rPr lang="en-US"/>
              <a:t>Classification: Internal, OPP-MC-GD02 Rev1.0 Sep/2021</a:t>
            </a:r>
          </a:p>
        </p:txBody>
      </p:sp>
      <p:sp>
        <p:nvSpPr>
          <p:cNvPr id="5" name="Slide Number Placeholder 4"/>
          <p:cNvSpPr>
            <a:spLocks noGrp="1"/>
          </p:cNvSpPr>
          <p:nvPr>
            <p:ph type="sldNum" sz="quarter" idx="12"/>
          </p:nvPr>
        </p:nvSpPr>
        <p:spPr/>
        <p:txBody>
          <a:bodyPr/>
          <a:lstStyle/>
          <a:p>
            <a:fld id="{7322709E-4BC0-40F7-A61E-5B9DC85BF04B}" type="slidenum">
              <a:rPr lang="en-US" smtClean="0"/>
              <a:t>‹#›</a:t>
            </a:fld>
            <a:endParaRPr lang="en-US"/>
          </a:p>
        </p:txBody>
      </p:sp>
    </p:spTree>
    <p:extLst>
      <p:ext uri="{BB962C8B-B14F-4D97-AF65-F5344CB8AC3E}">
        <p14:creationId xmlns:p14="http://schemas.microsoft.com/office/powerpoint/2010/main" val="277927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17C05-C839-4E14-8197-5AE69488783E}" type="datetime1">
              <a:rPr lang="en-US" smtClean="0"/>
              <a:t>10/20/2024</a:t>
            </a:fld>
            <a:endParaRPr lang="en-US"/>
          </a:p>
        </p:txBody>
      </p:sp>
      <p:sp>
        <p:nvSpPr>
          <p:cNvPr id="3" name="Footer Placeholder 2"/>
          <p:cNvSpPr>
            <a:spLocks noGrp="1"/>
          </p:cNvSpPr>
          <p:nvPr>
            <p:ph type="ftr" sz="quarter" idx="11"/>
          </p:nvPr>
        </p:nvSpPr>
        <p:spPr/>
        <p:txBody>
          <a:bodyPr/>
          <a:lstStyle/>
          <a:p>
            <a:r>
              <a:rPr lang="en-US"/>
              <a:t>Classification: Internal, OPP-MC-GD02 Rev1.0 Sep/2021</a:t>
            </a:r>
          </a:p>
        </p:txBody>
      </p:sp>
      <p:sp>
        <p:nvSpPr>
          <p:cNvPr id="4" name="Slide Number Placeholder 3"/>
          <p:cNvSpPr>
            <a:spLocks noGrp="1"/>
          </p:cNvSpPr>
          <p:nvPr>
            <p:ph type="sldNum" sz="quarter" idx="12"/>
          </p:nvPr>
        </p:nvSpPr>
        <p:spPr/>
        <p:txBody>
          <a:bodyPr/>
          <a:lstStyle/>
          <a:p>
            <a:fld id="{7322709E-4BC0-40F7-A61E-5B9DC85BF04B}" type="slidenum">
              <a:rPr lang="en-US" smtClean="0"/>
              <a:t>‹#›</a:t>
            </a:fld>
            <a:endParaRPr lang="en-US"/>
          </a:p>
        </p:txBody>
      </p:sp>
    </p:spTree>
    <p:extLst>
      <p:ext uri="{BB962C8B-B14F-4D97-AF65-F5344CB8AC3E}">
        <p14:creationId xmlns:p14="http://schemas.microsoft.com/office/powerpoint/2010/main" val="2344031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03C75F-30A2-4689-B9E2-0928E181D931}" type="datetime1">
              <a:rPr lang="en-US" smtClean="0"/>
              <a:t>10/20/2024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Classification: Internal, OPP-MC-GD02 Rev1.0 Sep/2021</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22709E-4BC0-40F7-A61E-5B9DC85BF04B}" type="slidenum">
              <a:rPr lang="en-US" smtClean="0"/>
              <a:t>‹#›</a:t>
            </a:fld>
            <a:endParaRPr lang="en-US"/>
          </a:p>
        </p:txBody>
      </p:sp>
    </p:spTree>
    <p:extLst>
      <p:ext uri="{BB962C8B-B14F-4D97-AF65-F5344CB8AC3E}">
        <p14:creationId xmlns:p14="http://schemas.microsoft.com/office/powerpoint/2010/main" val="130318228"/>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4.xml"/><Relationship Id="rId6" Type="http://schemas.openxmlformats.org/officeDocument/2006/relationships/image" Target="../media/image15.jpeg"/><Relationship Id="rId5" Type="http://schemas.openxmlformats.org/officeDocument/2006/relationships/image" Target="../media/image14.gif"/><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gi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1"/>
          </p:nvPr>
        </p:nvSpPr>
        <p:spPr/>
        <p:txBody>
          <a:bodyPr/>
          <a:lstStyle/>
          <a:p>
            <a:r>
              <a:rPr lang="en-US" dirty="0"/>
              <a:t>2024</a:t>
            </a:r>
          </a:p>
        </p:txBody>
      </p:sp>
      <p:sp>
        <p:nvSpPr>
          <p:cNvPr id="3" name="Text Placeholder 2"/>
          <p:cNvSpPr>
            <a:spLocks noGrp="1"/>
          </p:cNvSpPr>
          <p:nvPr>
            <p:ph type="body" sz="quarter" idx="10"/>
          </p:nvPr>
        </p:nvSpPr>
        <p:spPr/>
        <p:txBody>
          <a:bodyPr/>
          <a:lstStyle/>
          <a:p>
            <a:r>
              <a:rPr lang="ar-JO"/>
              <a:t>المهام الاساسية في اكسل </a:t>
            </a:r>
            <a:endParaRPr lang="en-US"/>
          </a:p>
        </p:txBody>
      </p:sp>
    </p:spTree>
    <p:extLst>
      <p:ext uri="{BB962C8B-B14F-4D97-AF65-F5344CB8AC3E}">
        <p14:creationId xmlns:p14="http://schemas.microsoft.com/office/powerpoint/2010/main" val="39387180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6"/>
          <p:cNvSpPr/>
          <p:nvPr/>
        </p:nvSpPr>
        <p:spPr>
          <a:xfrm>
            <a:off x="6437376" y="406432"/>
            <a:ext cx="4509298" cy="45719"/>
          </a:xfrm>
          <a:custGeom>
            <a:avLst/>
            <a:gdLst/>
            <a:ahLst/>
            <a:cxnLst/>
            <a:rect l="l" t="t" r="r" b="b"/>
            <a:pathLst>
              <a:path w="4210684" h="21590">
                <a:moveTo>
                  <a:pt x="4210126" y="0"/>
                </a:moveTo>
                <a:lnTo>
                  <a:pt x="0" y="0"/>
                </a:lnTo>
                <a:lnTo>
                  <a:pt x="0" y="21107"/>
                </a:lnTo>
                <a:lnTo>
                  <a:pt x="4210126" y="21107"/>
                </a:lnTo>
                <a:lnTo>
                  <a:pt x="4210126" y="0"/>
                </a:lnTo>
                <a:close/>
              </a:path>
            </a:pathLst>
          </a:custGeom>
          <a:solidFill>
            <a:srgbClr val="00A44D"/>
          </a:solidFill>
        </p:spPr>
        <p:txBody>
          <a:bodyPr wrap="square" lIns="0" tIns="0" rIns="0" bIns="0" rtlCol="0"/>
          <a:lstStyle/>
          <a:p>
            <a:endParaRPr/>
          </a:p>
        </p:txBody>
      </p:sp>
      <p:sp>
        <p:nvSpPr>
          <p:cNvPr id="2" name="Rectangle 1"/>
          <p:cNvSpPr>
            <a:spLocks noChangeArrowheads="1"/>
          </p:cNvSpPr>
          <p:nvPr/>
        </p:nvSpPr>
        <p:spPr bwMode="auto">
          <a:xfrm>
            <a:off x="3105509" y="1090488"/>
            <a:ext cx="8572301" cy="497047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90440" rIns="190440" bIns="190440" numCol="1" anchor="ctr" anchorCtr="0" compatLnSpc="1">
            <a:prstTxWarp prst="textNoShape">
              <a:avLst/>
            </a:prstTxWarp>
            <a:spAutoFit/>
          </a:body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en-US" b="0" i="0" u="none" strike="noStrike" cap="none" normalizeH="0" baseline="0" dirty="0">
                <a:ln>
                  <a:noFill/>
                </a:ln>
                <a:solidFill>
                  <a:srgbClr val="1E1E1E"/>
                </a:solidFill>
                <a:effectLst/>
                <a:latin typeface="Segoe UI" panose="020B0502040204020203" pitchFamily="34" charset="0"/>
              </a:rPr>
              <a:t>ثمة طريقة بسيطة للوصول إلى قدرات</a:t>
            </a:r>
            <a:r>
              <a:rPr kumimoji="0" lang="en-US" altLang="en-US" b="0" i="0" u="none" strike="noStrike" cap="none" normalizeH="0" baseline="0" dirty="0">
                <a:ln>
                  <a:noFill/>
                </a:ln>
                <a:solidFill>
                  <a:srgbClr val="1E1E1E"/>
                </a:solidFill>
                <a:effectLst/>
                <a:latin typeface="Segoe UI" panose="020B0502040204020203" pitchFamily="34" charset="0"/>
              </a:rPr>
              <a:t> Excel </a:t>
            </a:r>
            <a:r>
              <a:rPr kumimoji="0" lang="ar-SA" altLang="en-US" b="0" i="0" u="none" strike="noStrike" cap="none" normalizeH="0" baseline="0" dirty="0">
                <a:ln>
                  <a:noFill/>
                </a:ln>
                <a:solidFill>
                  <a:srgbClr val="1E1E1E"/>
                </a:solidFill>
                <a:effectLst/>
                <a:latin typeface="Segoe UI" panose="020B0502040204020203" pitchFamily="34" charset="0"/>
              </a:rPr>
              <a:t>تتمثل في وضع البيانات في جدول. يسمح لك هذا الأمر بتصفية البيانات أو فرزها بسرعة</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chemeClr val="tx1"/>
              </a:solidFill>
              <a:effectLst/>
            </a:endParaRPr>
          </a:p>
          <a:p>
            <a:pPr marL="0" marR="0" lvl="0" indent="0" algn="r" defTabSz="914400" rtl="1" eaLnBrk="0" fontAlgn="base" latinLnBrk="0" hangingPunct="0">
              <a:lnSpc>
                <a:spcPct val="100000"/>
              </a:lnSpc>
              <a:spcBef>
                <a:spcPct val="0"/>
              </a:spcBef>
              <a:spcAft>
                <a:spcPct val="0"/>
              </a:spcAft>
              <a:buClrTx/>
              <a:buSzTx/>
              <a:buFontTx/>
              <a:buAutoNum type="arabicPeriod"/>
              <a:tabLst/>
            </a:pPr>
            <a:r>
              <a:rPr kumimoji="0" lang="ar-SA" altLang="en-US" b="0" i="0" u="none" strike="noStrike" cap="none" normalizeH="0" baseline="0" dirty="0">
                <a:ln>
                  <a:noFill/>
                </a:ln>
                <a:solidFill>
                  <a:srgbClr val="1E1E1E"/>
                </a:solidFill>
                <a:effectLst/>
                <a:latin typeface="Segoe UI" panose="020B0502040204020203" pitchFamily="34" charset="0"/>
              </a:rPr>
              <a:t>حدد البيانات بالنقر فوق الخلية الأولى والسحب إلى الخلية الأخيرة للبيانات</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en-US" b="0" i="0" u="none" strike="noStrike" cap="none" normalizeH="0" baseline="0" dirty="0">
                <a:ln>
                  <a:noFill/>
                </a:ln>
                <a:solidFill>
                  <a:srgbClr val="1E1E1E"/>
                </a:solidFill>
                <a:effectLst/>
                <a:latin typeface="Segoe UI" panose="020B0502040204020203" pitchFamily="34" charset="0"/>
              </a:rPr>
              <a:t>لاستخدام لوحة المفاتيح، اضغط باستمرار على</a:t>
            </a:r>
            <a:r>
              <a:rPr kumimoji="0" lang="en-US" altLang="en-US" b="0" i="0" u="none" strike="noStrike" cap="none" normalizeH="0" baseline="0" dirty="0">
                <a:ln>
                  <a:noFill/>
                </a:ln>
                <a:solidFill>
                  <a:srgbClr val="1E1E1E"/>
                </a:solidFill>
                <a:effectLst/>
                <a:latin typeface="Segoe UI" panose="020B0502040204020203" pitchFamily="34" charset="0"/>
              </a:rPr>
              <a:t> Shift </a:t>
            </a:r>
            <a:r>
              <a:rPr kumimoji="0" lang="ar-SA" altLang="en-US" b="0" i="0" u="none" strike="noStrike" cap="none" normalizeH="0" baseline="0" dirty="0">
                <a:ln>
                  <a:noFill/>
                </a:ln>
                <a:solidFill>
                  <a:srgbClr val="1E1E1E"/>
                </a:solidFill>
                <a:effectLst/>
                <a:latin typeface="Segoe UI" panose="020B0502040204020203" pitchFamily="34" charset="0"/>
              </a:rPr>
              <a:t>أثناء الضغط على مفاتيح الأسهم لتحديد البيانات التي تريدها</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ar-JO" altLang="en-US" b="0" i="0" u="none" strike="noStrike" cap="none" normalizeH="0" baseline="0" dirty="0">
              <a:ln>
                <a:noFill/>
              </a:ln>
              <a:solidFill>
                <a:srgbClr val="1E1E1E"/>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2"/>
              <a:tabLst/>
            </a:pPr>
            <a:r>
              <a:rPr kumimoji="0" lang="ar-SA" altLang="en-US" b="0" i="0" u="none" strike="noStrike" cap="none" normalizeH="0" baseline="0" dirty="0">
                <a:ln>
                  <a:noFill/>
                </a:ln>
                <a:solidFill>
                  <a:srgbClr val="1E1E1E"/>
                </a:solidFill>
                <a:effectLst/>
                <a:latin typeface="Segoe UI" panose="020B0502040204020203" pitchFamily="34" charset="0"/>
              </a:rPr>
              <a:t>انقر فوق</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الزر</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تحليل سريع</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في الزاوية السفلية اليسرى من التحديد</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1E1E1E"/>
                </a:solidFill>
                <a:effectLst/>
                <a:latin typeface="Segoe UI" panose="020B0502040204020203" pitchFamily="34" charset="0"/>
              </a:rPr>
              <a:t>                                                                                           </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3"/>
              <a:tabLst/>
            </a:pPr>
            <a:r>
              <a:rPr kumimoji="0" lang="ar-SA" altLang="en-US" b="0" i="0" u="none" strike="noStrike" cap="none" normalizeH="0" baseline="0" dirty="0">
                <a:ln>
                  <a:noFill/>
                </a:ln>
                <a:solidFill>
                  <a:srgbClr val="1E1E1E"/>
                </a:solidFill>
                <a:effectLst/>
                <a:latin typeface="Segoe UI" panose="020B0502040204020203" pitchFamily="34" charset="0"/>
              </a:rPr>
              <a:t>انقر فوق</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جداول</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وانقل مؤشر الماوس إلى الزر</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جدول</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لمعاينة بياناتك، ثم انقر فوق الزر</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جدول</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1E1E1E"/>
                </a:solidFill>
                <a:effectLst/>
                <a:latin typeface="Segoe UI" panose="020B0502040204020203" pitchFamily="34" charset="0"/>
              </a:rPr>
              <a:t>                                                                                                </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4"/>
              <a:tabLst/>
            </a:pPr>
            <a:r>
              <a:rPr kumimoji="0" lang="ar-SA" altLang="en-US" b="0" i="0" u="none" strike="noStrike" cap="none" normalizeH="0" baseline="0" dirty="0">
                <a:ln>
                  <a:noFill/>
                </a:ln>
                <a:solidFill>
                  <a:srgbClr val="1E1E1E"/>
                </a:solidFill>
                <a:effectLst/>
                <a:latin typeface="Segoe UI" panose="020B0502040204020203" pitchFamily="34" charset="0"/>
              </a:rPr>
              <a:t>انقر فوق السهم</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في رأس الجدول في عمود</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ar-JO" altLang="en-US" b="0" i="0" u="none" strike="noStrike" cap="none" normalizeH="0" baseline="0" dirty="0">
              <a:ln>
                <a:noFill/>
              </a:ln>
              <a:solidFill>
                <a:srgbClr val="1E1E1E"/>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5"/>
              <a:tabLst/>
            </a:pPr>
            <a:r>
              <a:rPr kumimoji="0" lang="ar-SA" altLang="en-US" b="0" i="0" u="none" strike="noStrike" cap="none" normalizeH="0" baseline="0" dirty="0">
                <a:ln>
                  <a:noFill/>
                </a:ln>
                <a:solidFill>
                  <a:srgbClr val="1E1E1E"/>
                </a:solidFill>
                <a:effectLst/>
                <a:latin typeface="Segoe UI" panose="020B0502040204020203" pitchFamily="34" charset="0"/>
              </a:rPr>
              <a:t>لتصفية البيانات، قم بإلغاء تحديد خانة الاختيار</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تحديد الكل</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ثم حدد البيانات التي تريد إظهارها في الجدول</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1E1E1E"/>
                </a:solidFill>
                <a:effectLst/>
                <a:latin typeface="Segoe UI" panose="020B0502040204020203" pitchFamily="34" charset="0"/>
              </a:rPr>
              <a:t>                                                                           </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6"/>
              <a:tabLst/>
            </a:pPr>
            <a:r>
              <a:rPr kumimoji="0" lang="ar-SA" altLang="en-US" b="0" i="0" u="none" strike="noStrike" cap="none" normalizeH="0" baseline="0" dirty="0">
                <a:ln>
                  <a:noFill/>
                </a:ln>
                <a:solidFill>
                  <a:srgbClr val="1E1E1E"/>
                </a:solidFill>
                <a:effectLst/>
                <a:latin typeface="Segoe UI" panose="020B0502040204020203" pitchFamily="34" charset="0"/>
              </a:rPr>
              <a:t>لفرز البيانات، انقر فوق</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فرز من أ إلى ي</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أو</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فرز من ي إلى أ</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1E1E1E"/>
                </a:solidFill>
                <a:effectLst/>
                <a:latin typeface="Segoe UI" panose="020B0502040204020203" pitchFamily="34" charset="0"/>
              </a:rPr>
              <a:t>                                                                           </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7"/>
              <a:tabLst/>
            </a:pPr>
            <a:r>
              <a:rPr kumimoji="0" lang="ar-SA" altLang="en-US" b="0" i="0" u="none" strike="noStrike" cap="none" normalizeH="0" baseline="0" dirty="0">
                <a:ln>
                  <a:noFill/>
                </a:ln>
                <a:solidFill>
                  <a:srgbClr val="1E1E1E"/>
                </a:solidFill>
                <a:effectLst/>
                <a:latin typeface="Segoe UI" panose="020B0502040204020203" pitchFamily="34" charset="0"/>
              </a:rPr>
              <a:t>انقر فوق</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موافق</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rgbClr val="1E1E1E"/>
              </a:solidFill>
              <a:effectLst/>
              <a:latin typeface="Segoe UI" panose="020B0502040204020203" pitchFamily="34" charset="0"/>
              <a:cs typeface="Segoe UI" panose="020B0502040204020203" pitchFamily="34" charset="0"/>
            </a:endParaRPr>
          </a:p>
        </p:txBody>
      </p:sp>
      <p:pic>
        <p:nvPicPr>
          <p:cNvPr id="8194" name="Picture 2" descr="زر &quot;تحليل سريع&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8388" y="-2102079"/>
            <a:ext cx="266700" cy="266700"/>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البيانات المحددة مع إظهار الزر &quot;عدسة التحليل السريع&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3713" y="673505"/>
            <a:ext cx="1998652" cy="2029212"/>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معرض &quot;جداول التحليل السريع&quo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586" y="2803966"/>
            <a:ext cx="3295650" cy="1190625"/>
          </a:xfrm>
          <a:prstGeom prst="rect">
            <a:avLst/>
          </a:prstGeom>
          <a:noFill/>
          <a:extLst>
            <a:ext uri="{909E8E84-426E-40DD-AFC4-6F175D3DCCD1}">
              <a14:hiddenFill xmlns:a14="http://schemas.microsoft.com/office/drawing/2010/main">
                <a:solidFill>
                  <a:srgbClr val="FFFFFF"/>
                </a:solidFill>
              </a14:hiddenFill>
            </a:ext>
          </a:extLst>
        </p:spPr>
      </p:pic>
      <p:pic>
        <p:nvPicPr>
          <p:cNvPr id="8197" name="Picture 5" descr="سهم القائمة المنسدلة &quot;تصفية&quo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V="1">
            <a:off x="9171017" y="2195003"/>
            <a:ext cx="325798" cy="325798"/>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المربع &quot;تحديد الكل&quot; في المعرض &quot;فرز وتصفية&quo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a:off x="2265511" y="4398380"/>
            <a:ext cx="1413492" cy="2104415"/>
          </a:xfrm>
          <a:prstGeom prst="rect">
            <a:avLst/>
          </a:prstGeom>
          <a:noFill/>
          <a:extLst>
            <a:ext uri="{909E8E84-426E-40DD-AFC4-6F175D3DCCD1}">
              <a14:hiddenFill xmlns:a14="http://schemas.microsoft.com/office/drawing/2010/main">
                <a:solidFill>
                  <a:srgbClr val="FFFFFF"/>
                </a:solidFill>
              </a14:hiddenFill>
            </a:ext>
          </a:extLst>
        </p:spPr>
      </p:pic>
      <p:pic>
        <p:nvPicPr>
          <p:cNvPr id="8199" name="Picture 7" descr="أوامر الفرز في المعرض &quot;فرز وتصفية&quo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0445" y="4426213"/>
            <a:ext cx="1361922" cy="2027638"/>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195943" y="175599"/>
            <a:ext cx="6170340" cy="461665"/>
          </a:xfrm>
          <a:prstGeom prst="rect">
            <a:avLst/>
          </a:prstGeom>
          <a:noFill/>
        </p:spPr>
        <p:txBody>
          <a:bodyPr wrap="square" rtlCol="0">
            <a:spAutoFit/>
          </a:bodyPr>
          <a:lstStyle/>
          <a:p>
            <a:pPr algn="r" rtl="1"/>
            <a:r>
              <a:rPr lang="ar-JO" sz="2400" b="1" dirty="0"/>
              <a:t>وضع البيانات في جدول </a:t>
            </a:r>
            <a:endParaRPr lang="en-US" sz="2400" b="1" dirty="0"/>
          </a:p>
        </p:txBody>
      </p:sp>
    </p:spTree>
    <p:extLst>
      <p:ext uri="{BB962C8B-B14F-4D97-AF65-F5344CB8AC3E}">
        <p14:creationId xmlns:p14="http://schemas.microsoft.com/office/powerpoint/2010/main" val="32380967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6"/>
          <p:cNvSpPr/>
          <p:nvPr/>
        </p:nvSpPr>
        <p:spPr>
          <a:xfrm>
            <a:off x="6437376" y="406432"/>
            <a:ext cx="4509298" cy="45719"/>
          </a:xfrm>
          <a:custGeom>
            <a:avLst/>
            <a:gdLst/>
            <a:ahLst/>
            <a:cxnLst/>
            <a:rect l="l" t="t" r="r" b="b"/>
            <a:pathLst>
              <a:path w="4210684" h="21590">
                <a:moveTo>
                  <a:pt x="4210126" y="0"/>
                </a:moveTo>
                <a:lnTo>
                  <a:pt x="0" y="0"/>
                </a:lnTo>
                <a:lnTo>
                  <a:pt x="0" y="21107"/>
                </a:lnTo>
                <a:lnTo>
                  <a:pt x="4210126" y="21107"/>
                </a:lnTo>
                <a:lnTo>
                  <a:pt x="4210126" y="0"/>
                </a:lnTo>
                <a:close/>
              </a:path>
            </a:pathLst>
          </a:custGeom>
          <a:solidFill>
            <a:srgbClr val="00A44D"/>
          </a:solidFill>
        </p:spPr>
        <p:txBody>
          <a:bodyPr wrap="square" lIns="0" tIns="0" rIns="0" bIns="0" rtlCol="0"/>
          <a:lstStyle/>
          <a:p>
            <a:endParaRPr/>
          </a:p>
        </p:txBody>
      </p:sp>
      <p:sp>
        <p:nvSpPr>
          <p:cNvPr id="2" name="Rectangle 1"/>
          <p:cNvSpPr>
            <a:spLocks noChangeArrowheads="1"/>
          </p:cNvSpPr>
          <p:nvPr/>
        </p:nvSpPr>
        <p:spPr bwMode="auto">
          <a:xfrm>
            <a:off x="813815" y="1273381"/>
            <a:ext cx="10250424" cy="315458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90440" rIns="190440" bIns="190440" numCol="1" anchor="ctr" anchorCtr="0" compatLnSpc="1">
            <a:prstTxWarp prst="textNoShape">
              <a:avLst/>
            </a:prstTxWarp>
            <a:spAutoFit/>
          </a:body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en-US" b="0" i="0" u="none" strike="noStrike" cap="none" normalizeH="0" baseline="0" dirty="0">
                <a:ln>
                  <a:noFill/>
                </a:ln>
                <a:solidFill>
                  <a:srgbClr val="1E1E1E"/>
                </a:solidFill>
                <a:effectLst/>
                <a:latin typeface="Arial" panose="020B0604020202020204" pitchFamily="34" charset="0"/>
                <a:cs typeface="Arial" panose="020B0604020202020204" pitchFamily="34" charset="0"/>
              </a:rPr>
              <a:t>تسمح لك أداة التحليل </a:t>
            </a:r>
            <a:r>
              <a:rPr kumimoji="0" lang="ar-SA" altLang="en-US" b="0" i="0" u="none" strike="noStrike" cap="none" normalizeH="0" baseline="0" dirty="0">
                <a:ln>
                  <a:noFill/>
                </a:ln>
                <a:solidFill>
                  <a:srgbClr val="1E1E1E"/>
                </a:solidFill>
                <a:effectLst/>
                <a:latin typeface="Segoe UI" panose="020B0502040204020203" pitchFamily="34" charset="0"/>
              </a:rPr>
              <a:t>السريع</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المتوفرة</a:t>
            </a:r>
            <a:r>
              <a:rPr kumimoji="0" lang="en-US" altLang="en-US" b="0" i="0" u="none" strike="noStrike" cap="none" normalizeH="0" baseline="0" dirty="0">
                <a:ln>
                  <a:noFill/>
                </a:ln>
                <a:solidFill>
                  <a:srgbClr val="1E1E1E"/>
                </a:solidFill>
                <a:effectLst/>
                <a:latin typeface="Segoe UI" panose="020B0502040204020203" pitchFamily="34" charset="0"/>
              </a:rPr>
              <a:t> Excel 2016Excel 2013 </a:t>
            </a:r>
            <a:r>
              <a:rPr kumimoji="0" lang="ar-SA" altLang="en-US" b="0" i="0" u="none" strike="noStrike" cap="none" normalizeH="0" baseline="0" dirty="0">
                <a:ln>
                  <a:noFill/>
                </a:ln>
                <a:solidFill>
                  <a:srgbClr val="1E1E1E"/>
                </a:solidFill>
                <a:effectLst/>
                <a:latin typeface="Segoe UI" panose="020B0502040204020203" pitchFamily="34" charset="0"/>
              </a:rPr>
              <a:t>فقط</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بإجمالي الأرقام بسرعة. وسواءً كان الإجمالي الذي تريده هو المجموع أو المتوسط أو العدد، فسيقوم</a:t>
            </a:r>
            <a:r>
              <a:rPr kumimoji="0" lang="en-US" altLang="en-US" b="0" i="0" u="none" strike="noStrike" cap="none" normalizeH="0" baseline="0" dirty="0">
                <a:ln>
                  <a:noFill/>
                </a:ln>
                <a:solidFill>
                  <a:srgbClr val="1E1E1E"/>
                </a:solidFill>
                <a:effectLst/>
                <a:latin typeface="Segoe UI" panose="020B0502040204020203" pitchFamily="34" charset="0"/>
              </a:rPr>
              <a:t> Excel </a:t>
            </a:r>
            <a:r>
              <a:rPr kumimoji="0" lang="ar-SA" altLang="en-US" b="0" i="0" u="none" strike="noStrike" cap="none" normalizeH="0" baseline="0" dirty="0">
                <a:ln>
                  <a:noFill/>
                </a:ln>
                <a:solidFill>
                  <a:srgbClr val="1E1E1E"/>
                </a:solidFill>
                <a:effectLst/>
                <a:latin typeface="Segoe UI" panose="020B0502040204020203" pitchFamily="34" charset="0"/>
              </a:rPr>
              <a:t>بإظهار نتائج الحساب تحت أرقامك أو بجانبها مباشرة</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ar-JO" altLang="en-US" b="0" i="0" u="none" strike="noStrike" cap="none" normalizeH="0" baseline="0" dirty="0">
              <a:ln>
                <a:noFill/>
              </a:ln>
              <a:solidFill>
                <a:srgbClr val="1E1E1E"/>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chemeClr val="tx1"/>
              </a:solidFill>
              <a:effectLst/>
            </a:endParaRPr>
          </a:p>
          <a:p>
            <a:pPr marL="0" marR="0" lvl="0" indent="0" algn="r" defTabSz="914400" rtl="1" eaLnBrk="0" fontAlgn="base" latinLnBrk="0" hangingPunct="0">
              <a:lnSpc>
                <a:spcPct val="100000"/>
              </a:lnSpc>
              <a:spcBef>
                <a:spcPct val="0"/>
              </a:spcBef>
              <a:spcAft>
                <a:spcPct val="0"/>
              </a:spcAft>
              <a:buClrTx/>
              <a:buSzTx/>
              <a:buFontTx/>
              <a:buAutoNum type="arabicPeriod"/>
              <a:tabLst/>
            </a:pPr>
            <a:r>
              <a:rPr kumimoji="0" lang="ar-SA" altLang="en-US" b="0" i="0" u="none" strike="noStrike" cap="none" normalizeH="0" baseline="0" dirty="0">
                <a:ln>
                  <a:noFill/>
                </a:ln>
                <a:solidFill>
                  <a:srgbClr val="1E1E1E"/>
                </a:solidFill>
                <a:effectLst/>
                <a:latin typeface="Segoe UI" panose="020B0502040204020203" pitchFamily="34" charset="0"/>
              </a:rPr>
              <a:t>حدد الخلايا التي تحتوي على الأرقام التي تريد جمعها أو عدّها</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ar-JO" altLang="en-US" b="0" i="0" u="none" strike="noStrike" cap="none" normalizeH="0" baseline="0" dirty="0">
              <a:ln>
                <a:noFill/>
              </a:ln>
              <a:solidFill>
                <a:srgbClr val="1E1E1E"/>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2"/>
              <a:tabLst/>
            </a:pPr>
            <a:r>
              <a:rPr kumimoji="0" lang="ar-SA" altLang="en-US" b="0" i="0" u="none" strike="noStrike" cap="none" normalizeH="0" baseline="0" dirty="0">
                <a:ln>
                  <a:noFill/>
                </a:ln>
                <a:solidFill>
                  <a:srgbClr val="1E1E1E"/>
                </a:solidFill>
                <a:effectLst/>
                <a:latin typeface="Segoe UI" panose="020B0502040204020203" pitchFamily="34" charset="0"/>
              </a:rPr>
              <a:t>انقر فوق</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الزر</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تحليل سريع</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في الزاوية السفلية اليسرى من التحديد</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ar-JO" altLang="en-US" b="0" i="0" u="none" strike="noStrike" cap="none" normalizeH="0" baseline="0" dirty="0">
              <a:ln>
                <a:noFill/>
              </a:ln>
              <a:solidFill>
                <a:srgbClr val="1E1E1E"/>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3"/>
              <a:tabLst/>
            </a:pPr>
            <a:r>
              <a:rPr kumimoji="0" lang="ar-SA" altLang="en-US" b="0" i="0" u="none" strike="noStrike" cap="none" normalizeH="0" baseline="0" dirty="0">
                <a:ln>
                  <a:noFill/>
                </a:ln>
                <a:solidFill>
                  <a:srgbClr val="1E1E1E"/>
                </a:solidFill>
                <a:effectLst/>
                <a:latin typeface="Segoe UI" panose="020B0502040204020203" pitchFamily="34" charset="0"/>
              </a:rPr>
              <a:t>انقر فوق</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الإجماليات</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وحرك المؤشر عبر الأزرار لترى نتائج حسابات بياناتك، ثم انقر فوق الزر لتطبيق الإجماليات</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1E1E1E"/>
                </a:solidFill>
                <a:effectLst/>
                <a:latin typeface="Segoe UI" panose="020B0502040204020203" pitchFamily="34" charset="0"/>
              </a:rPr>
              <a:t>                                                                                                </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rgbClr val="1E1E1E"/>
              </a:solidFill>
              <a:effectLst/>
              <a:latin typeface="Segoe UI" panose="020B0502040204020203" pitchFamily="34" charset="0"/>
            </a:endParaRPr>
          </a:p>
        </p:txBody>
      </p:sp>
      <p:pic>
        <p:nvPicPr>
          <p:cNvPr id="9218" name="Picture 2" descr="زر &quot;تحليل سريع&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22038" y="2850675"/>
            <a:ext cx="266700" cy="266700"/>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معرض إجماليات التحليل السريع"/>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9551" y="4613083"/>
            <a:ext cx="3295650" cy="119062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95943" y="175599"/>
            <a:ext cx="6170340" cy="461665"/>
          </a:xfrm>
          <a:prstGeom prst="rect">
            <a:avLst/>
          </a:prstGeom>
          <a:noFill/>
        </p:spPr>
        <p:txBody>
          <a:bodyPr wrap="square" rtlCol="0">
            <a:spAutoFit/>
          </a:bodyPr>
          <a:lstStyle/>
          <a:p>
            <a:pPr algn="r" rtl="1"/>
            <a:r>
              <a:rPr lang="ar-JO" sz="2400" b="1" dirty="0"/>
              <a:t>اظهار الاجماليات لارقامك باستخدام التحليل السريع </a:t>
            </a:r>
            <a:endParaRPr lang="en-US" sz="2400" b="1" dirty="0"/>
          </a:p>
        </p:txBody>
      </p:sp>
    </p:spTree>
    <p:extLst>
      <p:ext uri="{BB962C8B-B14F-4D97-AF65-F5344CB8AC3E}">
        <p14:creationId xmlns:p14="http://schemas.microsoft.com/office/powerpoint/2010/main" val="6302237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6"/>
          <p:cNvSpPr/>
          <p:nvPr/>
        </p:nvSpPr>
        <p:spPr>
          <a:xfrm>
            <a:off x="6437376" y="406432"/>
            <a:ext cx="4509298" cy="45719"/>
          </a:xfrm>
          <a:custGeom>
            <a:avLst/>
            <a:gdLst/>
            <a:ahLst/>
            <a:cxnLst/>
            <a:rect l="l" t="t" r="r" b="b"/>
            <a:pathLst>
              <a:path w="4210684" h="21590">
                <a:moveTo>
                  <a:pt x="4210126" y="0"/>
                </a:moveTo>
                <a:lnTo>
                  <a:pt x="0" y="0"/>
                </a:lnTo>
                <a:lnTo>
                  <a:pt x="0" y="21107"/>
                </a:lnTo>
                <a:lnTo>
                  <a:pt x="4210126" y="21107"/>
                </a:lnTo>
                <a:lnTo>
                  <a:pt x="4210126" y="0"/>
                </a:lnTo>
                <a:close/>
              </a:path>
            </a:pathLst>
          </a:custGeom>
          <a:solidFill>
            <a:srgbClr val="00A44D"/>
          </a:solidFill>
        </p:spPr>
        <p:txBody>
          <a:bodyPr wrap="square" lIns="0" tIns="0" rIns="0" bIns="0" rtlCol="0"/>
          <a:lstStyle/>
          <a:p>
            <a:endParaRPr/>
          </a:p>
        </p:txBody>
      </p:sp>
      <p:sp>
        <p:nvSpPr>
          <p:cNvPr id="2" name="Rectangle 1"/>
          <p:cNvSpPr>
            <a:spLocks noChangeArrowheads="1"/>
          </p:cNvSpPr>
          <p:nvPr/>
        </p:nvSpPr>
        <p:spPr bwMode="auto">
          <a:xfrm>
            <a:off x="2331557" y="1054047"/>
            <a:ext cx="8813849" cy="404714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90440" rIns="190440" bIns="190440" numCol="1" anchor="ctr" anchorCtr="0" compatLnSpc="1">
            <a:prstTxWarp prst="textNoShape">
              <a:avLst/>
            </a:prstTxWarp>
            <a:spAutoFit/>
          </a:body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en-US" b="0" i="0" u="none" strike="noStrike" cap="none" normalizeH="0" baseline="0" dirty="0">
                <a:ln>
                  <a:noFill/>
                </a:ln>
                <a:solidFill>
                  <a:srgbClr val="1E1E1E"/>
                </a:solidFill>
                <a:effectLst/>
                <a:latin typeface="Segoe UI" panose="020B0502040204020203" pitchFamily="34" charset="0"/>
              </a:rPr>
              <a:t>يمكن للتنسيق الشرطي أو خطوط المؤشرات تمييز البيانات الأكثر أهمية أو إظهار اتجاهات البيانات. استخدم أداة التحليل السريع</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المتوفرة في</a:t>
            </a:r>
            <a:r>
              <a:rPr kumimoji="0" lang="en-US" altLang="en-US" b="0" i="0" u="none" strike="noStrike" cap="none" normalizeH="0" baseline="0" dirty="0">
                <a:ln>
                  <a:noFill/>
                </a:ln>
                <a:solidFill>
                  <a:srgbClr val="1E1E1E"/>
                </a:solidFill>
                <a:effectLst/>
                <a:latin typeface="Segoe UI" panose="020B0502040204020203" pitchFamily="34" charset="0"/>
              </a:rPr>
              <a:t> Excel 2016Excel 2013 </a:t>
            </a:r>
            <a:r>
              <a:rPr kumimoji="0" lang="ar-SA" altLang="en-US" b="0" i="0" u="none" strike="noStrike" cap="none" normalizeH="0" baseline="0" dirty="0">
                <a:ln>
                  <a:noFill/>
                </a:ln>
                <a:solidFill>
                  <a:srgbClr val="1E1E1E"/>
                </a:solidFill>
                <a:effectLst/>
                <a:latin typeface="Segoe UI" panose="020B0502040204020203" pitchFamily="34" charset="0"/>
              </a:rPr>
              <a:t>فقط</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للمعاينة المباشرة لتجربتها</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ar-JO" altLang="en-US" b="0" i="0" u="none" strike="noStrike" cap="none" normalizeH="0" baseline="0" dirty="0">
              <a:ln>
                <a:noFill/>
              </a:ln>
              <a:solidFill>
                <a:srgbClr val="1E1E1E"/>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chemeClr val="tx1"/>
              </a:solidFill>
              <a:effectLst/>
            </a:endParaRPr>
          </a:p>
          <a:p>
            <a:pPr marL="0" marR="0" lvl="0" indent="0" algn="r" defTabSz="914400" rtl="1" eaLnBrk="0" fontAlgn="base" latinLnBrk="0" hangingPunct="0">
              <a:lnSpc>
                <a:spcPct val="100000"/>
              </a:lnSpc>
              <a:spcBef>
                <a:spcPct val="0"/>
              </a:spcBef>
              <a:spcAft>
                <a:spcPct val="0"/>
              </a:spcAft>
              <a:buClrTx/>
              <a:buSzTx/>
              <a:buFontTx/>
              <a:buAutoNum type="arabicPeriod"/>
              <a:tabLst/>
            </a:pPr>
            <a:r>
              <a:rPr kumimoji="0" lang="ar-SA" altLang="en-US" b="0" i="0" u="none" strike="noStrike" cap="none" normalizeH="0" baseline="0" dirty="0">
                <a:ln>
                  <a:noFill/>
                </a:ln>
                <a:solidFill>
                  <a:srgbClr val="1E1E1E"/>
                </a:solidFill>
                <a:effectLst/>
                <a:latin typeface="Segoe UI" panose="020B0502040204020203" pitchFamily="34" charset="0"/>
              </a:rPr>
              <a:t>حدد البيانات التي تريد فحصها عن كثب</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ar-JO" altLang="en-US" b="0" i="0" u="none" strike="noStrike" cap="none" normalizeH="0" baseline="0" dirty="0">
              <a:ln>
                <a:noFill/>
              </a:ln>
              <a:solidFill>
                <a:srgbClr val="1E1E1E"/>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2"/>
              <a:tabLst/>
            </a:pPr>
            <a:r>
              <a:rPr kumimoji="0" lang="ar-SA" altLang="en-US" b="0" i="0" u="none" strike="noStrike" cap="none" normalizeH="0" baseline="0" dirty="0">
                <a:ln>
                  <a:noFill/>
                </a:ln>
                <a:solidFill>
                  <a:srgbClr val="1E1E1E"/>
                </a:solidFill>
                <a:effectLst/>
                <a:latin typeface="Segoe UI" panose="020B0502040204020203" pitchFamily="34" charset="0"/>
              </a:rPr>
              <a:t>انقر فوق</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الزر</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تحليل سريع</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في الزاوية السفلية اليسرى من التحديد</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ar-JO" altLang="en-US" b="0" i="0" u="none" strike="noStrike" cap="none" normalizeH="0" baseline="0" dirty="0">
              <a:ln>
                <a:noFill/>
              </a:ln>
              <a:solidFill>
                <a:srgbClr val="1E1E1E"/>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3"/>
              <a:tabLst/>
            </a:pPr>
            <a:r>
              <a:rPr kumimoji="0" lang="ar-SA" altLang="en-US" b="0" i="0" u="none" strike="noStrike" cap="none" normalizeH="0" baseline="0" dirty="0">
                <a:ln>
                  <a:noFill/>
                </a:ln>
                <a:solidFill>
                  <a:srgbClr val="1E1E1E"/>
                </a:solidFill>
                <a:effectLst/>
                <a:latin typeface="Segoe UI" panose="020B0502040204020203" pitchFamily="34" charset="0"/>
              </a:rPr>
              <a:t>استكشف الخيارات الموجودة ضمن علامات التبويب</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تنسيق</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و</a:t>
            </a:r>
            <a:r>
              <a:rPr kumimoji="0" lang="ar-SA" altLang="en-US" b="1" i="0" u="none" strike="noStrike" cap="none" normalizeH="0" baseline="0" dirty="0">
                <a:ln>
                  <a:noFill/>
                </a:ln>
                <a:solidFill>
                  <a:srgbClr val="1E1E1E"/>
                </a:solidFill>
                <a:effectLst/>
                <a:latin typeface="Segoe UI" panose="020B0502040204020203" pitchFamily="34" charset="0"/>
              </a:rPr>
              <a:t>خطوط مؤشرات</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لمعرفة كيفية تأثيرها على البيانات</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1E1E1E"/>
                </a:solidFill>
                <a:effectLst/>
                <a:latin typeface="Segoe UI" panose="020B0502040204020203" pitchFamily="34" charset="0"/>
              </a:rPr>
              <a:t>                                                                                                </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en-US" b="0" i="0" u="none" strike="noStrike" cap="none" normalizeH="0" baseline="0" dirty="0">
                <a:ln>
                  <a:noFill/>
                </a:ln>
                <a:solidFill>
                  <a:srgbClr val="1E1E1E"/>
                </a:solidFill>
                <a:effectLst/>
                <a:latin typeface="Segoe UI" panose="020B0502040204020203" pitchFamily="34" charset="0"/>
              </a:rPr>
              <a:t>على سبيل المثال، اختر مقياس ألوان في معرض</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التنسيق</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للتمييز بين درجات الحرارة العالية والمتوسطة والمنخفضة</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ar-JO" altLang="en-US" b="0" i="0" u="none" strike="noStrike" cap="none" normalizeH="0" baseline="0" dirty="0">
              <a:ln>
                <a:noFill/>
              </a:ln>
              <a:solidFill>
                <a:srgbClr val="1E1E1E"/>
              </a:solidFill>
              <a:effectLst/>
              <a:latin typeface="Segoe UI" panose="020B0502040204020203" pitchFamily="34" charset="0"/>
            </a:endParaRPr>
          </a:p>
          <a:p>
            <a:pPr algn="r" rtl="1"/>
            <a:r>
              <a:rPr lang="ar-JO" dirty="0"/>
              <a:t>عندما يعجبك المظهر النهائي، انقر فوق الخيار.</a:t>
            </a:r>
          </a:p>
          <a:p>
            <a:pPr algn="r" rtl="1"/>
            <a:r>
              <a:rPr lang="ar-JO" sz="1000" dirty="0"/>
              <a:t/>
            </a:r>
            <a:br>
              <a:rPr lang="ar-JO" sz="1000" dirty="0"/>
            </a:br>
            <a:endParaRPr kumimoji="0" lang="en-US" altLang="en-US" sz="1000" b="0" i="0" u="none" strike="noStrike" cap="none" normalizeH="0" baseline="0" dirty="0">
              <a:ln>
                <a:noFill/>
              </a:ln>
              <a:solidFill>
                <a:srgbClr val="363636"/>
              </a:solidFill>
              <a:effectLst/>
              <a:latin typeface="Segoe UI" panose="020B0502040204020203" pitchFamily="34" charset="0"/>
              <a:cs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1E1E1E"/>
                </a:solidFill>
                <a:effectLst/>
                <a:latin typeface="Segoe UI" panose="020B0502040204020203" pitchFamily="34" charset="0"/>
                <a:cs typeface="Segoe UI" panose="020B0502040204020203" pitchFamily="34" charset="0"/>
              </a:rPr>
              <a:t>                                                                                                                </a:t>
            </a:r>
            <a:endParaRPr kumimoji="0" lang="en-US" altLang="en-US" sz="1000" b="0" i="0" u="none" strike="noStrike" cap="none" normalizeH="0" baseline="0" dirty="0">
              <a:ln>
                <a:noFill/>
              </a:ln>
              <a:solidFill>
                <a:srgbClr val="363636"/>
              </a:solidFill>
              <a:effectLst/>
              <a:latin typeface="Segoe UI" panose="020B0502040204020203" pitchFamily="34" charset="0"/>
              <a:cs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rgbClr val="1E1E1E"/>
              </a:solidFill>
              <a:effectLst/>
              <a:latin typeface="Segoe UI" panose="020B0502040204020203" pitchFamily="34" charset="0"/>
              <a:cs typeface="Segoe UI" panose="020B0502040204020203" pitchFamily="34" charset="0"/>
            </a:endParaRPr>
          </a:p>
        </p:txBody>
      </p:sp>
      <p:pic>
        <p:nvPicPr>
          <p:cNvPr id="10242" name="Picture 2" descr="صورة الزر"/>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3425" y="2681864"/>
            <a:ext cx="2286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243" name="Picture 3" descr="معرض تنسيقات التحليل السريع"/>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1024" y="4995480"/>
            <a:ext cx="3295650" cy="1190625"/>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بيانات بتنسيق شرطي من نوع مقياس ألوان"/>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20490" y="4964067"/>
            <a:ext cx="3857625" cy="129259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267036" y="175599"/>
            <a:ext cx="6170340" cy="461665"/>
          </a:xfrm>
          <a:prstGeom prst="rect">
            <a:avLst/>
          </a:prstGeom>
          <a:noFill/>
        </p:spPr>
        <p:txBody>
          <a:bodyPr wrap="square" rtlCol="0">
            <a:spAutoFit/>
          </a:bodyPr>
          <a:lstStyle/>
          <a:p>
            <a:pPr algn="r" rtl="1"/>
            <a:r>
              <a:rPr lang="ar-JO" sz="2400" b="1" dirty="0"/>
              <a:t>اضافة معنى الى بياناتك باستخدام التحليل السريع </a:t>
            </a:r>
            <a:endParaRPr lang="en-US" sz="2400" b="1" dirty="0"/>
          </a:p>
        </p:txBody>
      </p:sp>
    </p:spTree>
    <p:extLst>
      <p:ext uri="{BB962C8B-B14F-4D97-AF65-F5344CB8AC3E}">
        <p14:creationId xmlns:p14="http://schemas.microsoft.com/office/powerpoint/2010/main" val="437091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6"/>
          <p:cNvSpPr/>
          <p:nvPr/>
        </p:nvSpPr>
        <p:spPr>
          <a:xfrm>
            <a:off x="6437376" y="406432"/>
            <a:ext cx="4509298" cy="45719"/>
          </a:xfrm>
          <a:custGeom>
            <a:avLst/>
            <a:gdLst/>
            <a:ahLst/>
            <a:cxnLst/>
            <a:rect l="l" t="t" r="r" b="b"/>
            <a:pathLst>
              <a:path w="4210684" h="21590">
                <a:moveTo>
                  <a:pt x="4210126" y="0"/>
                </a:moveTo>
                <a:lnTo>
                  <a:pt x="0" y="0"/>
                </a:lnTo>
                <a:lnTo>
                  <a:pt x="0" y="21107"/>
                </a:lnTo>
                <a:lnTo>
                  <a:pt x="4210126" y="21107"/>
                </a:lnTo>
                <a:lnTo>
                  <a:pt x="4210126" y="0"/>
                </a:lnTo>
                <a:close/>
              </a:path>
            </a:pathLst>
          </a:custGeom>
          <a:solidFill>
            <a:srgbClr val="00A44D"/>
          </a:solidFill>
        </p:spPr>
        <p:txBody>
          <a:bodyPr wrap="square" lIns="0" tIns="0" rIns="0" bIns="0" rtlCol="0"/>
          <a:lstStyle/>
          <a:p>
            <a:endParaRPr/>
          </a:p>
        </p:txBody>
      </p:sp>
      <p:sp>
        <p:nvSpPr>
          <p:cNvPr id="2" name="Rectangle 1"/>
          <p:cNvSpPr>
            <a:spLocks noChangeArrowheads="1"/>
          </p:cNvSpPr>
          <p:nvPr/>
        </p:nvSpPr>
        <p:spPr bwMode="auto">
          <a:xfrm>
            <a:off x="466422" y="1426893"/>
            <a:ext cx="10795137" cy="263136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90440" rIns="190440" bIns="190440" numCol="1" anchor="ctr" anchorCtr="0" compatLnSpc="1">
            <a:prstTxWarp prst="textNoShape">
              <a:avLst/>
            </a:prstTxWarp>
            <a:spAutoFit/>
          </a:body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en-US" b="0" i="0" u="none" strike="noStrike" cap="none" normalizeH="0" baseline="0" dirty="0">
                <a:ln>
                  <a:noFill/>
                </a:ln>
                <a:solidFill>
                  <a:srgbClr val="1E1E1E"/>
                </a:solidFill>
                <a:effectLst/>
                <a:latin typeface="Segoe UI" panose="020B0502040204020203" pitchFamily="34" charset="0"/>
              </a:rPr>
              <a:t>توصي أداة التحليل السريع</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المتوفرة في</a:t>
            </a:r>
            <a:r>
              <a:rPr kumimoji="0" lang="en-US" altLang="en-US" b="0" i="0" u="none" strike="noStrike" cap="none" normalizeH="0" baseline="0" dirty="0">
                <a:ln>
                  <a:noFill/>
                </a:ln>
                <a:solidFill>
                  <a:srgbClr val="1E1E1E"/>
                </a:solidFill>
                <a:effectLst/>
                <a:latin typeface="Segoe UI" panose="020B0502040204020203" pitchFamily="34" charset="0"/>
              </a:rPr>
              <a:t> Excel 2016 </a:t>
            </a:r>
            <a:r>
              <a:rPr kumimoji="0" lang="ar-SA" altLang="en-US" b="0" i="0" u="none" strike="noStrike" cap="none" normalizeH="0" baseline="0" dirty="0">
                <a:ln>
                  <a:noFill/>
                </a:ln>
                <a:solidFill>
                  <a:srgbClr val="1E1E1E"/>
                </a:solidFill>
                <a:effectLst/>
                <a:latin typeface="Segoe UI" panose="020B0502040204020203" pitchFamily="34" charset="0"/>
              </a:rPr>
              <a:t>و</a:t>
            </a:r>
            <a:r>
              <a:rPr kumimoji="0" lang="en-US" altLang="en-US" b="0" i="0" u="none" strike="noStrike" cap="none" normalizeH="0" baseline="0" dirty="0">
                <a:ln>
                  <a:noFill/>
                </a:ln>
                <a:solidFill>
                  <a:srgbClr val="1E1E1E"/>
                </a:solidFill>
                <a:effectLst/>
                <a:latin typeface="Segoe UI" panose="020B0502040204020203" pitchFamily="34" charset="0"/>
              </a:rPr>
              <a:t> Excel 2013 </a:t>
            </a:r>
            <a:r>
              <a:rPr kumimoji="0" lang="ar-SA" altLang="en-US" b="0" i="0" u="none" strike="noStrike" cap="none" normalizeH="0" baseline="0" dirty="0">
                <a:ln>
                  <a:noFill/>
                </a:ln>
                <a:solidFill>
                  <a:srgbClr val="1E1E1E"/>
                </a:solidFill>
                <a:effectLst/>
                <a:latin typeface="Segoe UI" panose="020B0502040204020203" pitchFamily="34" charset="0"/>
              </a:rPr>
              <a:t>فقط</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المخطط المناسب لبياناتك، كما توفر لك عرضا تقديميا مرئيا بنقرات قليلة فقط</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chemeClr val="tx1"/>
              </a:solidFill>
              <a:effectLst/>
            </a:endParaRPr>
          </a:p>
          <a:p>
            <a:pPr marL="0" marR="0" lvl="0" indent="0" algn="r" defTabSz="914400" rtl="1" eaLnBrk="0" fontAlgn="base" latinLnBrk="0" hangingPunct="0">
              <a:lnSpc>
                <a:spcPct val="100000"/>
              </a:lnSpc>
              <a:spcBef>
                <a:spcPct val="0"/>
              </a:spcBef>
              <a:spcAft>
                <a:spcPct val="0"/>
              </a:spcAft>
              <a:buClrTx/>
              <a:buSzTx/>
              <a:buFontTx/>
              <a:buAutoNum type="arabicPeriod"/>
              <a:tabLst/>
            </a:pPr>
            <a:r>
              <a:rPr kumimoji="0" lang="ar-SA" altLang="en-US" b="0" i="0" u="none" strike="noStrike" cap="none" normalizeH="0" baseline="0" dirty="0">
                <a:ln>
                  <a:noFill/>
                </a:ln>
                <a:solidFill>
                  <a:srgbClr val="1E1E1E"/>
                </a:solidFill>
                <a:effectLst/>
                <a:latin typeface="Segoe UI" panose="020B0502040204020203" pitchFamily="34" charset="0"/>
              </a:rPr>
              <a:t>حدد الخلايا التي تحتوي على البيانات التي تريد إظهارها في مخطط</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ar-JO" altLang="en-US" b="0" i="0" u="none" strike="noStrike" cap="none" normalizeH="0" baseline="0" dirty="0">
              <a:ln>
                <a:noFill/>
              </a:ln>
              <a:solidFill>
                <a:srgbClr val="1E1E1E"/>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2"/>
              <a:tabLst/>
            </a:pPr>
            <a:r>
              <a:rPr kumimoji="0" lang="ar-SA" altLang="en-US" b="0" i="0" u="none" strike="noStrike" cap="none" normalizeH="0" baseline="0" dirty="0">
                <a:ln>
                  <a:noFill/>
                </a:ln>
                <a:solidFill>
                  <a:srgbClr val="1E1E1E"/>
                </a:solidFill>
                <a:effectLst/>
                <a:latin typeface="Segoe UI" panose="020B0502040204020203" pitchFamily="34" charset="0"/>
              </a:rPr>
              <a:t>انقر فوق</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الزر</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تحليل سريع</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في الزاوية السفلية اليسرى من التحديد</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ar-JO" altLang="en-US" b="0" i="0" u="none" strike="noStrike" cap="none" normalizeH="0" baseline="0" dirty="0">
              <a:ln>
                <a:noFill/>
              </a:ln>
              <a:solidFill>
                <a:srgbClr val="1E1E1E"/>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3"/>
              <a:tabLst/>
            </a:pPr>
            <a:r>
              <a:rPr kumimoji="0" lang="ar-SA" altLang="en-US" b="0" i="0" u="none" strike="noStrike" cap="none" normalizeH="0" baseline="0" dirty="0">
                <a:ln>
                  <a:noFill/>
                </a:ln>
                <a:solidFill>
                  <a:srgbClr val="1E1E1E"/>
                </a:solidFill>
                <a:effectLst/>
                <a:latin typeface="Segoe UI" panose="020B0502040204020203" pitchFamily="34" charset="0"/>
              </a:rPr>
              <a:t>انقر فوق علامة التبويب</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المخططات</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وانتقل عبر المخططات المستحسنة لمشاهدة المخطط الذي يناسب بياناتك، ثم انقر فوق المخطط الذي تريده</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1E1E1E"/>
                </a:solidFill>
                <a:effectLst/>
                <a:latin typeface="Segoe UI" panose="020B0502040204020203" pitchFamily="34" charset="0"/>
                <a:cs typeface="Segoe UI" panose="020B0502040204020203" pitchFamily="34" charset="0"/>
              </a:rPr>
              <a:t>                                                                                                </a:t>
            </a:r>
            <a:endParaRPr kumimoji="0" lang="en-US" altLang="en-US" sz="1000" b="0" i="0" u="none" strike="noStrike" cap="none" normalizeH="0" baseline="0" dirty="0">
              <a:ln>
                <a:noFill/>
              </a:ln>
              <a:solidFill>
                <a:srgbClr val="363636"/>
              </a:solidFill>
              <a:effectLst/>
              <a:latin typeface="Segoe UI" panose="020B0502040204020203" pitchFamily="34" charset="0"/>
              <a:cs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rgbClr val="1E1E1E"/>
              </a:solidFill>
              <a:effectLst/>
              <a:latin typeface="Segoe UI" panose="020B0502040204020203" pitchFamily="34" charset="0"/>
              <a:cs typeface="Segoe UI" panose="020B0502040204020203" pitchFamily="34" charset="0"/>
            </a:endParaRPr>
          </a:p>
        </p:txBody>
      </p:sp>
      <p:pic>
        <p:nvPicPr>
          <p:cNvPr id="11266" name="Picture 2" descr="صورة الزر"/>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77725" y="2742577"/>
            <a:ext cx="2286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1267" name="Picture 3" descr="معرض مخططات التحليل السريع"/>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2396" y="4332957"/>
            <a:ext cx="4421684" cy="140009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67036" y="175599"/>
            <a:ext cx="6170340" cy="461665"/>
          </a:xfrm>
          <a:prstGeom prst="rect">
            <a:avLst/>
          </a:prstGeom>
          <a:noFill/>
        </p:spPr>
        <p:txBody>
          <a:bodyPr wrap="square" rtlCol="0">
            <a:spAutoFit/>
          </a:bodyPr>
          <a:lstStyle/>
          <a:p>
            <a:pPr algn="r" rtl="1"/>
            <a:r>
              <a:rPr lang="ar-JO" sz="2400" b="1" dirty="0"/>
              <a:t>اظهار البيانات في مخطط باستخدام التحليل السريع </a:t>
            </a:r>
            <a:endParaRPr lang="en-US" sz="2400" b="1" dirty="0"/>
          </a:p>
        </p:txBody>
      </p:sp>
    </p:spTree>
    <p:extLst>
      <p:ext uri="{BB962C8B-B14F-4D97-AF65-F5344CB8AC3E}">
        <p14:creationId xmlns:p14="http://schemas.microsoft.com/office/powerpoint/2010/main" val="24766639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6"/>
          <p:cNvSpPr/>
          <p:nvPr/>
        </p:nvSpPr>
        <p:spPr>
          <a:xfrm>
            <a:off x="6437376" y="406432"/>
            <a:ext cx="4509298" cy="45719"/>
          </a:xfrm>
          <a:custGeom>
            <a:avLst/>
            <a:gdLst/>
            <a:ahLst/>
            <a:cxnLst/>
            <a:rect l="l" t="t" r="r" b="b"/>
            <a:pathLst>
              <a:path w="4210684" h="21590">
                <a:moveTo>
                  <a:pt x="4210126" y="0"/>
                </a:moveTo>
                <a:lnTo>
                  <a:pt x="0" y="0"/>
                </a:lnTo>
                <a:lnTo>
                  <a:pt x="0" y="21107"/>
                </a:lnTo>
                <a:lnTo>
                  <a:pt x="4210126" y="21107"/>
                </a:lnTo>
                <a:lnTo>
                  <a:pt x="4210126" y="0"/>
                </a:lnTo>
                <a:close/>
              </a:path>
            </a:pathLst>
          </a:custGeom>
          <a:solidFill>
            <a:srgbClr val="00A44D"/>
          </a:solidFill>
        </p:spPr>
        <p:txBody>
          <a:bodyPr wrap="square" lIns="0" tIns="0" rIns="0" bIns="0" rtlCol="0"/>
          <a:lstStyle/>
          <a:p>
            <a:endParaRPr/>
          </a:p>
        </p:txBody>
      </p:sp>
      <p:sp>
        <p:nvSpPr>
          <p:cNvPr id="2" name="Rectangle 1"/>
          <p:cNvSpPr>
            <a:spLocks noChangeArrowheads="1"/>
          </p:cNvSpPr>
          <p:nvPr/>
        </p:nvSpPr>
        <p:spPr bwMode="auto">
          <a:xfrm>
            <a:off x="1293223" y="967270"/>
            <a:ext cx="9819388" cy="441647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90440" rIns="190440" bIns="19044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en-US" b="1" i="0" u="none" strike="noStrike" cap="none" normalizeH="0" baseline="0" dirty="0">
                <a:ln>
                  <a:noFill/>
                </a:ln>
                <a:solidFill>
                  <a:srgbClr val="1E1E1E"/>
                </a:solidFill>
                <a:effectLst/>
                <a:latin typeface="Segoe UI" panose="020B0502040204020203" pitchFamily="34" charset="0"/>
              </a:rPr>
              <a:t>لفرز البيانات بسرعة</a:t>
            </a:r>
            <a:endParaRPr kumimoji="0" lang="en-US" altLang="en-US" b="0" i="0" u="none" strike="noStrike" cap="none" normalizeH="0" baseline="0" dirty="0">
              <a:ln>
                <a:noFill/>
              </a:ln>
              <a:solidFill>
                <a:schemeClr val="tx1"/>
              </a:solidFill>
              <a:effectLst/>
            </a:endParaRPr>
          </a:p>
          <a:p>
            <a:pPr marL="0" marR="0" lvl="0" indent="0" algn="r" defTabSz="914400" rtl="1" eaLnBrk="0" fontAlgn="base" latinLnBrk="0" hangingPunct="0">
              <a:lnSpc>
                <a:spcPct val="100000"/>
              </a:lnSpc>
              <a:spcBef>
                <a:spcPct val="0"/>
              </a:spcBef>
              <a:spcAft>
                <a:spcPct val="0"/>
              </a:spcAft>
              <a:buClrTx/>
              <a:buSzTx/>
              <a:buFontTx/>
              <a:buAutoNum type="arabicPeriod"/>
              <a:tabLst/>
            </a:pPr>
            <a:r>
              <a:rPr kumimoji="0" lang="ar-SA" altLang="en-US" b="0" i="0" u="none" strike="noStrike" cap="none" normalizeH="0" baseline="0" dirty="0">
                <a:ln>
                  <a:noFill/>
                </a:ln>
                <a:solidFill>
                  <a:srgbClr val="1E1E1E"/>
                </a:solidFill>
                <a:effectLst/>
                <a:latin typeface="Segoe UI" panose="020B0502040204020203" pitchFamily="34" charset="0"/>
              </a:rPr>
              <a:t>حدد نطاق بيانات، مثلا</a:t>
            </a:r>
            <a:r>
              <a:rPr kumimoji="0" lang="en-US" altLang="en-US" b="0" i="0" u="none" strike="noStrike" cap="none" normalizeH="0" baseline="0" dirty="0">
                <a:ln>
                  <a:noFill/>
                </a:ln>
                <a:solidFill>
                  <a:srgbClr val="1E1E1E"/>
                </a:solidFill>
                <a:effectLst/>
                <a:latin typeface="Segoe UI" panose="020B0502040204020203" pitchFamily="34" charset="0"/>
              </a:rPr>
              <a:t> A1:L5 </a:t>
            </a:r>
            <a:r>
              <a:rPr kumimoji="0" lang="ar-SA" altLang="en-US" b="0" i="0" u="none" strike="noStrike" cap="none" normalizeH="0" baseline="0" dirty="0">
                <a:ln>
                  <a:noFill/>
                </a:ln>
                <a:solidFill>
                  <a:srgbClr val="1E1E1E"/>
                </a:solidFill>
                <a:effectLst/>
                <a:latin typeface="Segoe UI" panose="020B0502040204020203" pitchFamily="34" charset="0"/>
              </a:rPr>
              <a:t>(صفوف وأعمدة متعددة) أو</a:t>
            </a:r>
            <a:r>
              <a:rPr kumimoji="0" lang="en-US" altLang="en-US" b="0" i="0" u="none" strike="noStrike" cap="none" normalizeH="0" baseline="0" dirty="0">
                <a:ln>
                  <a:noFill/>
                </a:ln>
                <a:solidFill>
                  <a:srgbClr val="1E1E1E"/>
                </a:solidFill>
                <a:effectLst/>
                <a:latin typeface="Segoe UI" panose="020B0502040204020203" pitchFamily="34" charset="0"/>
              </a:rPr>
              <a:t> C1:C80 </a:t>
            </a:r>
            <a:r>
              <a:rPr kumimoji="0" lang="ar-SA" altLang="en-US" b="0" i="0" u="none" strike="noStrike" cap="none" normalizeH="0" baseline="0" dirty="0">
                <a:ln>
                  <a:noFill/>
                </a:ln>
                <a:solidFill>
                  <a:srgbClr val="1E1E1E"/>
                </a:solidFill>
                <a:effectLst/>
                <a:latin typeface="Segoe UI" panose="020B0502040204020203" pitchFamily="34" charset="0"/>
              </a:rPr>
              <a:t>(عمود واحد). بإمكان النطاق أن يتضمّن عناوين أنشأتها لتعريف الأعمدة أو الصفوف</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2"/>
              <a:tabLst/>
            </a:pPr>
            <a:r>
              <a:rPr kumimoji="0" lang="ar-SA" altLang="en-US" b="0" i="0" u="none" strike="noStrike" cap="none" normalizeH="0" baseline="0" dirty="0">
                <a:ln>
                  <a:noFill/>
                </a:ln>
                <a:solidFill>
                  <a:srgbClr val="1E1E1E"/>
                </a:solidFill>
                <a:effectLst/>
                <a:latin typeface="Segoe UI" panose="020B0502040204020203" pitchFamily="34" charset="0"/>
              </a:rPr>
              <a:t>حدد خلية واحدة في العمود الذي تريد فرزه</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3"/>
              <a:tabLst/>
            </a:pPr>
            <a:r>
              <a:rPr kumimoji="0" lang="ar-SA" altLang="en-US" b="0" i="0" u="none" strike="noStrike" cap="none" normalizeH="0" baseline="0" dirty="0">
                <a:ln>
                  <a:noFill/>
                </a:ln>
                <a:solidFill>
                  <a:srgbClr val="1E1E1E"/>
                </a:solidFill>
                <a:effectLst/>
                <a:latin typeface="Segoe UI" panose="020B0502040204020203" pitchFamily="34" charset="0"/>
              </a:rPr>
              <a:t>انقر</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لإجراء فرز تصاعدي (من أ إلى ي أو من الرقم الأصغر إلى الأكبر)</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4"/>
              <a:tabLst/>
            </a:pPr>
            <a:r>
              <a:rPr kumimoji="0" lang="ar-SA" altLang="en-US" b="0" i="0" u="none" strike="noStrike" cap="none" normalizeH="0" baseline="0" dirty="0">
                <a:ln>
                  <a:noFill/>
                </a:ln>
                <a:solidFill>
                  <a:srgbClr val="1E1E1E"/>
                </a:solidFill>
                <a:effectLst/>
                <a:latin typeface="Segoe UI" panose="020B0502040204020203" pitchFamily="34" charset="0"/>
              </a:rPr>
              <a:t>انقر</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لإجراء فرز تنازلي (من ي إلى أ أو من أكبر رقم إلى أصغر رقم)</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en-US" b="1" i="0" u="none" strike="noStrike" cap="none" normalizeH="0" baseline="0" dirty="0">
                <a:ln>
                  <a:noFill/>
                </a:ln>
                <a:solidFill>
                  <a:srgbClr val="1E1E1E"/>
                </a:solidFill>
                <a:effectLst/>
                <a:latin typeface="Segoe UI" panose="020B0502040204020203" pitchFamily="34" charset="0"/>
              </a:rPr>
              <a:t>للفرز حسب معايير محددة</a:t>
            </a:r>
            <a:endParaRPr kumimoji="0" lang="en-US" altLang="en-US" b="0" i="0" u="none" strike="noStrike" cap="none" normalizeH="0" baseline="0" dirty="0">
              <a:ln>
                <a:noFill/>
              </a:ln>
              <a:solidFill>
                <a:schemeClr val="tx1"/>
              </a:solidFill>
              <a:effectLst/>
            </a:endParaRPr>
          </a:p>
          <a:p>
            <a:pPr marL="0" marR="0" lvl="0" indent="0" algn="r" defTabSz="914400" rtl="1" eaLnBrk="0" fontAlgn="base" latinLnBrk="0" hangingPunct="0">
              <a:lnSpc>
                <a:spcPct val="100000"/>
              </a:lnSpc>
              <a:spcBef>
                <a:spcPct val="0"/>
              </a:spcBef>
              <a:spcAft>
                <a:spcPct val="0"/>
              </a:spcAft>
              <a:buClrTx/>
              <a:buSzTx/>
              <a:buFontTx/>
              <a:buAutoNum type="arabicPeriod"/>
              <a:tabLst/>
            </a:pPr>
            <a:r>
              <a:rPr kumimoji="0" lang="ar-SA" altLang="en-US" b="0" i="0" u="none" strike="noStrike" cap="none" normalizeH="0" baseline="0" dirty="0">
                <a:ln>
                  <a:noFill/>
                </a:ln>
                <a:solidFill>
                  <a:srgbClr val="1E1E1E"/>
                </a:solidFill>
                <a:effectLst/>
                <a:latin typeface="Segoe UI" panose="020B0502040204020203" pitchFamily="34" charset="0"/>
              </a:rPr>
              <a:t>حدد خلية واحدة في أي مكان ضمن النطاق الذي تريد فرزه</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2"/>
              <a:tabLst/>
            </a:pPr>
            <a:r>
              <a:rPr kumimoji="0" lang="ar-SA" altLang="en-US" b="0" i="0" u="none" strike="noStrike" cap="none" normalizeH="0" baseline="0" dirty="0">
                <a:ln>
                  <a:noFill/>
                </a:ln>
                <a:solidFill>
                  <a:srgbClr val="1E1E1E"/>
                </a:solidFill>
                <a:effectLst/>
                <a:latin typeface="Segoe UI" panose="020B0502040204020203" pitchFamily="34" charset="0"/>
              </a:rPr>
              <a:t>على علامة</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التبويب بيانات</a:t>
            </a:r>
            <a:r>
              <a:rPr kumimoji="0" lang="en-US" altLang="en-US" b="1" i="0" u="none" strike="noStrike" cap="none" normalizeH="0" baseline="0" dirty="0">
                <a:ln>
                  <a:noFill/>
                </a:ln>
                <a:solidFill>
                  <a:srgbClr val="1E1E1E"/>
                </a:solidFill>
                <a:effectLst/>
                <a:latin typeface="Segoe UI" panose="020B0502040204020203" pitchFamily="34" charset="0"/>
              </a:rPr>
              <a:t>،</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في المجموعة فرز</a:t>
            </a:r>
            <a:r>
              <a:rPr kumimoji="0" lang="en-US" altLang="en-US" b="0" i="0" u="none" strike="noStrike" cap="none" normalizeH="0" baseline="0" dirty="0">
                <a:ln>
                  <a:noFill/>
                </a:ln>
                <a:solidFill>
                  <a:srgbClr val="1E1E1E"/>
                </a:solidFill>
                <a:effectLst/>
                <a:latin typeface="Segoe UI" panose="020B0502040204020203" pitchFamily="34" charset="0"/>
              </a:rPr>
              <a:t> &amp; </a:t>
            </a:r>
            <a:r>
              <a:rPr kumimoji="0" lang="ar-SA" altLang="en-US" b="1" i="0" u="none" strike="noStrike" cap="none" normalizeH="0" baseline="0" dirty="0">
                <a:ln>
                  <a:noFill/>
                </a:ln>
                <a:solidFill>
                  <a:srgbClr val="1E1E1E"/>
                </a:solidFill>
                <a:effectLst/>
                <a:latin typeface="Segoe UI" panose="020B0502040204020203" pitchFamily="34" charset="0"/>
              </a:rPr>
              <a:t>تصفية</a:t>
            </a:r>
            <a:r>
              <a:rPr kumimoji="0" lang="en-US" altLang="en-US" b="1" i="0" u="none" strike="noStrike" cap="none" normalizeH="0" baseline="0" dirty="0">
                <a:ln>
                  <a:noFill/>
                </a:ln>
                <a:solidFill>
                  <a:srgbClr val="1E1E1E"/>
                </a:solidFill>
                <a:effectLst/>
                <a:latin typeface="Segoe UI" panose="020B0502040204020203" pitchFamily="34" charset="0"/>
              </a:rPr>
              <a:t>،</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اختر</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فرز</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3"/>
              <a:tabLst/>
            </a:pPr>
            <a:r>
              <a:rPr kumimoji="0" lang="ar-SA" altLang="en-US" b="0" i="0" u="none" strike="noStrike" cap="none" normalizeH="0" baseline="0" dirty="0">
                <a:ln>
                  <a:noFill/>
                </a:ln>
                <a:solidFill>
                  <a:srgbClr val="1E1E1E"/>
                </a:solidFill>
                <a:effectLst/>
                <a:latin typeface="Segoe UI" panose="020B0502040204020203" pitchFamily="34" charset="0"/>
              </a:rPr>
              <a:t>يظهر مربع الحوار</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فرز</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4"/>
              <a:tabLst/>
            </a:pPr>
            <a:r>
              <a:rPr kumimoji="0" lang="ar-SA" altLang="en-US" b="0" i="0" u="none" strike="noStrike" cap="none" normalizeH="0" baseline="0" dirty="0">
                <a:ln>
                  <a:noFill/>
                </a:ln>
                <a:solidFill>
                  <a:srgbClr val="1E1E1E"/>
                </a:solidFill>
                <a:effectLst/>
                <a:latin typeface="Segoe UI" panose="020B0502040204020203" pitchFamily="34" charset="0"/>
              </a:rPr>
              <a:t>في القائمة</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فرز حسب</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حدد العمود الأول الذي تريد إجراء الفرز على أساسه</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5"/>
              <a:tabLst/>
            </a:pPr>
            <a:r>
              <a:rPr kumimoji="0" lang="ar-SA" altLang="en-US" b="0" i="0" u="none" strike="noStrike" cap="none" normalizeH="0" baseline="0" dirty="0">
                <a:ln>
                  <a:noFill/>
                </a:ln>
                <a:solidFill>
                  <a:srgbClr val="1E1E1E"/>
                </a:solidFill>
                <a:effectLst/>
                <a:latin typeface="Segoe UI" panose="020B0502040204020203" pitchFamily="34" charset="0"/>
              </a:rPr>
              <a:t>في قائمة</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الفرز على</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حدد إما</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القيم</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أو</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لون الخلية</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أو</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لون الخط</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أو</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أيقونة الخلية</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6"/>
              <a:tabLst/>
            </a:pPr>
            <a:r>
              <a:rPr kumimoji="0" lang="ar-SA" altLang="en-US" b="0" i="0" u="none" strike="noStrike" cap="none" normalizeH="0" baseline="0" dirty="0">
                <a:ln>
                  <a:noFill/>
                </a:ln>
                <a:solidFill>
                  <a:srgbClr val="1E1E1E"/>
                </a:solidFill>
                <a:effectLst/>
                <a:latin typeface="Segoe UI" panose="020B0502040204020203" pitchFamily="34" charset="0"/>
              </a:rPr>
              <a:t>في قائمة</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ترتيب</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حدد الترتيب الذي تريد تطبيقه على عملية الفرز ، تصاعدي أو تنازلي، أبجديًا أو رقميًا (أي من أ إلى ي أو ي إلى أ للنص أو من الأصغر إلى الأعلى أو من الأعلى إلى الأصغر للأرقام)</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rgbClr val="1E1E1E"/>
              </a:solidFill>
              <a:effectLst/>
              <a:latin typeface="Segoe UI" panose="020B0502040204020203" pitchFamily="34" charset="0"/>
              <a:cs typeface="Segoe UI" panose="020B0502040204020203" pitchFamily="34" charset="0"/>
            </a:endParaRPr>
          </a:p>
        </p:txBody>
      </p:sp>
      <p:pic>
        <p:nvPicPr>
          <p:cNvPr id="12290" name="Picture 2" descr="الأمر &quot;أ إلى ي&quot; في Excel الذي يقوم بالفرز من أ إلى ي أو من الرقم الأصغر إلى الأكبر"/>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19632" y="2336392"/>
            <a:ext cx="200025" cy="190500"/>
          </a:xfrm>
          <a:prstGeom prst="rect">
            <a:avLst/>
          </a:prstGeom>
          <a:noFill/>
          <a:extLst>
            <a:ext uri="{909E8E84-426E-40DD-AFC4-6F175D3DCCD1}">
              <a14:hiddenFill xmlns:a14="http://schemas.microsoft.com/office/drawing/2010/main">
                <a:solidFill>
                  <a:srgbClr val="FFFFFF"/>
                </a:solidFill>
              </a14:hiddenFill>
            </a:ext>
          </a:extLst>
        </p:spPr>
      </p:pic>
      <p:pic>
        <p:nvPicPr>
          <p:cNvPr id="12291" name="Picture 3" descr="الأمر &quot;ي إلى أ&quot; في Excel الذي يقوم بالفرز من ي إلى أ أو من الرقم الأكبر إلى الأصغر"/>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10119632" y="2624410"/>
            <a:ext cx="244112" cy="23248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67036" y="175599"/>
            <a:ext cx="6170340" cy="461665"/>
          </a:xfrm>
          <a:prstGeom prst="rect">
            <a:avLst/>
          </a:prstGeom>
          <a:noFill/>
        </p:spPr>
        <p:txBody>
          <a:bodyPr wrap="square" rtlCol="0">
            <a:spAutoFit/>
          </a:bodyPr>
          <a:lstStyle/>
          <a:p>
            <a:pPr algn="r" rtl="1"/>
            <a:r>
              <a:rPr lang="ar-JO" sz="2400" b="1" dirty="0"/>
              <a:t>فرز البيانات</a:t>
            </a:r>
            <a:endParaRPr lang="en-US" sz="2400" b="1" dirty="0"/>
          </a:p>
        </p:txBody>
      </p:sp>
    </p:spTree>
    <p:extLst>
      <p:ext uri="{BB962C8B-B14F-4D97-AF65-F5344CB8AC3E}">
        <p14:creationId xmlns:p14="http://schemas.microsoft.com/office/powerpoint/2010/main" val="42714351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6"/>
          <p:cNvSpPr/>
          <p:nvPr/>
        </p:nvSpPr>
        <p:spPr>
          <a:xfrm>
            <a:off x="6437376" y="406432"/>
            <a:ext cx="4509298" cy="45719"/>
          </a:xfrm>
          <a:custGeom>
            <a:avLst/>
            <a:gdLst/>
            <a:ahLst/>
            <a:cxnLst/>
            <a:rect l="l" t="t" r="r" b="b"/>
            <a:pathLst>
              <a:path w="4210684" h="21590">
                <a:moveTo>
                  <a:pt x="4210126" y="0"/>
                </a:moveTo>
                <a:lnTo>
                  <a:pt x="0" y="0"/>
                </a:lnTo>
                <a:lnTo>
                  <a:pt x="0" y="21107"/>
                </a:lnTo>
                <a:lnTo>
                  <a:pt x="4210126" y="21107"/>
                </a:lnTo>
                <a:lnTo>
                  <a:pt x="4210126" y="0"/>
                </a:lnTo>
                <a:close/>
              </a:path>
            </a:pathLst>
          </a:custGeom>
          <a:solidFill>
            <a:srgbClr val="00A44D"/>
          </a:solidFill>
        </p:spPr>
        <p:txBody>
          <a:bodyPr wrap="square" lIns="0" tIns="0" rIns="0" bIns="0" rtlCol="0"/>
          <a:lstStyle/>
          <a:p>
            <a:endParaRPr/>
          </a:p>
        </p:txBody>
      </p:sp>
      <p:sp>
        <p:nvSpPr>
          <p:cNvPr id="2" name="Rectangle 1"/>
          <p:cNvSpPr>
            <a:spLocks noChangeArrowheads="1"/>
          </p:cNvSpPr>
          <p:nvPr/>
        </p:nvSpPr>
        <p:spPr bwMode="auto">
          <a:xfrm>
            <a:off x="2351450" y="1277140"/>
            <a:ext cx="8712789" cy="260059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90440" rIns="190440" bIns="190440" numCol="1" anchor="ctr" anchorCtr="0" compatLnSpc="1">
            <a:prstTxWarp prst="textNoShape">
              <a:avLst/>
            </a:prstTxWarp>
            <a:spAutoFit/>
          </a:bodyPr>
          <a:lstStyle/>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chemeClr val="tx1"/>
              </a:solidFill>
              <a:effectLst/>
              <a:latin typeface="Arial" panose="020B0604020202020204"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a:tabLst/>
            </a:pPr>
            <a:r>
              <a:rPr kumimoji="0" lang="ar-SA" altLang="en-US" b="0" i="0" u="none" strike="noStrike" cap="none" normalizeH="0" baseline="0" dirty="0">
                <a:ln>
                  <a:noFill/>
                </a:ln>
                <a:solidFill>
                  <a:srgbClr val="1E1E1E"/>
                </a:solidFill>
                <a:effectLst/>
                <a:latin typeface="Segoe UI" panose="020B0502040204020203" pitchFamily="34" charset="0"/>
              </a:rPr>
              <a:t>حدد البيانات التي تريد تصفيتها</a:t>
            </a:r>
            <a:r>
              <a:rPr kumimoji="0" lang="en-US" altLang="en-US" sz="1000" b="0" i="0" u="none" strike="noStrike" cap="none" normalizeH="0" baseline="0" dirty="0">
                <a:ln>
                  <a:noFill/>
                </a:ln>
                <a:solidFill>
                  <a:srgbClr val="1E1E1E"/>
                </a:solidFill>
                <a:effectLst/>
                <a:latin typeface="Segoe UI" panose="020B0502040204020203" pitchFamily="34" charset="0"/>
                <a:cs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2"/>
              <a:tabLst/>
            </a:pPr>
            <a:r>
              <a:rPr kumimoji="0" lang="ar-SA" altLang="en-US" b="0" i="0" u="none" strike="noStrike" cap="none" normalizeH="0" baseline="0" dirty="0">
                <a:ln>
                  <a:noFill/>
                </a:ln>
                <a:solidFill>
                  <a:srgbClr val="1E1E1E"/>
                </a:solidFill>
                <a:effectLst/>
                <a:latin typeface="Segoe UI" panose="020B0502040204020203" pitchFamily="34" charset="0"/>
              </a:rPr>
              <a:t>ضمن علامة التبويب</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بيانات</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في المجموعة</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فرز وتصفية</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انقر فوق</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عامل تصفية</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1E1E1E"/>
                </a:solidFill>
                <a:effectLst/>
                <a:latin typeface="Segoe UI" panose="020B0502040204020203" pitchFamily="34" charset="0"/>
              </a:rPr>
              <a:t>                                                           </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3"/>
              <a:tabLst/>
            </a:pPr>
            <a:r>
              <a:rPr kumimoji="0" lang="ar-SA" altLang="en-US" b="0" i="0" u="none" strike="noStrike" cap="none" normalizeH="0" baseline="0" dirty="0">
                <a:ln>
                  <a:noFill/>
                </a:ln>
                <a:solidFill>
                  <a:srgbClr val="1E1E1E"/>
                </a:solidFill>
                <a:effectLst/>
                <a:latin typeface="Segoe UI" panose="020B0502040204020203" pitchFamily="34" charset="0"/>
              </a:rPr>
              <a:t>انقر فوق السهم</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في رأس العمود لعرض قائمة يمكنك فيها إجراء خيارات التصفية</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4"/>
              <a:tabLst/>
            </a:pPr>
            <a:r>
              <a:rPr kumimoji="0" lang="ar-SA" altLang="en-US" b="0" i="0" u="none" strike="noStrike" cap="none" normalizeH="0" baseline="0" dirty="0">
                <a:ln>
                  <a:noFill/>
                </a:ln>
                <a:solidFill>
                  <a:srgbClr val="1E1E1E"/>
                </a:solidFill>
                <a:effectLst/>
                <a:latin typeface="Segoe UI" panose="020B0502040204020203" pitchFamily="34" charset="0"/>
              </a:rPr>
              <a:t>للتحديد حسب القيم، في القائمة، قم بإلغاء تحديد خانة الاختيار</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en-US" altLang="en-US" b="1" i="0" u="none" strike="noStrike" cap="none" normalizeH="0" baseline="0" dirty="0">
                <a:ln>
                  <a:noFill/>
                </a:ln>
                <a:solidFill>
                  <a:srgbClr val="1E1E1E"/>
                </a:solidFill>
                <a:effectLst/>
                <a:latin typeface="Segoe UI" panose="020B0502040204020203" pitchFamily="34" charset="0"/>
              </a:rPr>
              <a:t>(</a:t>
            </a:r>
            <a:r>
              <a:rPr kumimoji="0" lang="ar-SA" altLang="en-US" b="1" i="0" u="none" strike="noStrike" cap="none" normalizeH="0" baseline="0" dirty="0">
                <a:ln>
                  <a:noFill/>
                </a:ln>
                <a:solidFill>
                  <a:srgbClr val="1E1E1E"/>
                </a:solidFill>
                <a:effectLst/>
                <a:latin typeface="Segoe UI" panose="020B0502040204020203" pitchFamily="34" charset="0"/>
              </a:rPr>
              <a:t>تحديد الكل</a:t>
            </a:r>
            <a:r>
              <a:rPr kumimoji="0" lang="en-US" altLang="en-US" b="1" i="0" u="none" strike="noStrike" cap="none" normalizeH="0" baseline="0" dirty="0">
                <a:ln>
                  <a:noFill/>
                </a:ln>
                <a:solidFill>
                  <a:srgbClr val="1E1E1E"/>
                </a:solidFill>
                <a:effectLst/>
                <a:latin typeface="Segoe UI" panose="020B0502040204020203" pitchFamily="34" charset="0"/>
              </a:rPr>
              <a:t>)</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يؤدي ذلك إلى إزالة علامات الاختيار من كل خانات الاختيار. بعد ذلك، حدد فقط القيم التي تريد رؤيتها، وانقر فوق</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موافق</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لعرض النتائج</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rgbClr val="1E1E1E"/>
              </a:solidFill>
              <a:effectLst/>
              <a:latin typeface="Segoe UI" panose="020B0502040204020203" pitchFamily="34" charset="0"/>
            </a:endParaRPr>
          </a:p>
        </p:txBody>
      </p:sp>
      <p:pic>
        <p:nvPicPr>
          <p:cNvPr id="13314" name="Picture 2" descr="المجموعة &quot;فرز وتصفية&quot; ضمن علامة التبويب &quot;البيانات&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7843" y="4332495"/>
            <a:ext cx="3760528" cy="1532727"/>
          </a:xfrm>
          <a:prstGeom prst="rect">
            <a:avLst/>
          </a:prstGeom>
          <a:noFill/>
          <a:extLst>
            <a:ext uri="{909E8E84-426E-40DD-AFC4-6F175D3DCCD1}">
              <a14:hiddenFill xmlns:a14="http://schemas.microsoft.com/office/drawing/2010/main">
                <a:solidFill>
                  <a:srgbClr val="FFFFFF"/>
                </a:solidFill>
              </a14:hiddenFill>
            </a:ext>
          </a:extLst>
        </p:spPr>
      </p:pic>
      <p:pic>
        <p:nvPicPr>
          <p:cNvPr id="13315" name="Picture 3" descr="سهم القائمة المنسدلة &quot;تصفية&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9287690" y="2577435"/>
            <a:ext cx="229011" cy="22901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95943" y="175599"/>
            <a:ext cx="6170340" cy="461665"/>
          </a:xfrm>
          <a:prstGeom prst="rect">
            <a:avLst/>
          </a:prstGeom>
          <a:noFill/>
        </p:spPr>
        <p:txBody>
          <a:bodyPr wrap="square" rtlCol="0">
            <a:spAutoFit/>
          </a:bodyPr>
          <a:lstStyle/>
          <a:p>
            <a:pPr algn="r" rtl="1"/>
            <a:r>
              <a:rPr lang="ar-JO" sz="2400" b="1" dirty="0"/>
              <a:t>تصفية البيانات</a:t>
            </a:r>
            <a:endParaRPr lang="en-US" sz="2400" b="1" dirty="0"/>
          </a:p>
        </p:txBody>
      </p:sp>
    </p:spTree>
    <p:extLst>
      <p:ext uri="{BB962C8B-B14F-4D97-AF65-F5344CB8AC3E}">
        <p14:creationId xmlns:p14="http://schemas.microsoft.com/office/powerpoint/2010/main" val="38012015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6"/>
          <p:cNvSpPr/>
          <p:nvPr/>
        </p:nvSpPr>
        <p:spPr>
          <a:xfrm>
            <a:off x="6437376" y="406432"/>
            <a:ext cx="4509298" cy="45719"/>
          </a:xfrm>
          <a:custGeom>
            <a:avLst/>
            <a:gdLst/>
            <a:ahLst/>
            <a:cxnLst/>
            <a:rect l="l" t="t" r="r" b="b"/>
            <a:pathLst>
              <a:path w="4210684" h="21590">
                <a:moveTo>
                  <a:pt x="4210126" y="0"/>
                </a:moveTo>
                <a:lnTo>
                  <a:pt x="0" y="0"/>
                </a:lnTo>
                <a:lnTo>
                  <a:pt x="0" y="21107"/>
                </a:lnTo>
                <a:lnTo>
                  <a:pt x="4210126" y="21107"/>
                </a:lnTo>
                <a:lnTo>
                  <a:pt x="4210126" y="0"/>
                </a:lnTo>
                <a:close/>
              </a:path>
            </a:pathLst>
          </a:custGeom>
          <a:solidFill>
            <a:srgbClr val="00A44D"/>
          </a:solidFill>
        </p:spPr>
        <p:txBody>
          <a:bodyPr wrap="square" lIns="0" tIns="0" rIns="0" bIns="0" rtlCol="0"/>
          <a:lstStyle/>
          <a:p>
            <a:endParaRPr/>
          </a:p>
        </p:txBody>
      </p:sp>
      <p:sp>
        <p:nvSpPr>
          <p:cNvPr id="2" name="Rectangle 1"/>
          <p:cNvSpPr>
            <a:spLocks noChangeArrowheads="1"/>
          </p:cNvSpPr>
          <p:nvPr/>
        </p:nvSpPr>
        <p:spPr bwMode="auto">
          <a:xfrm>
            <a:off x="2760028" y="842078"/>
            <a:ext cx="8186646" cy="33084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90440" rIns="190440" bIns="190440" numCol="1" anchor="ctr" anchorCtr="0" compatLnSpc="1">
            <a:prstTxWarp prst="textNoShape">
              <a:avLst/>
            </a:prstTxWarp>
            <a:spAutoFit/>
          </a:bodyPr>
          <a:lstStyle/>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chemeClr val="tx1"/>
              </a:solidFill>
              <a:effectLst/>
              <a:latin typeface="Arial" panose="020B0604020202020204"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a:tabLst/>
            </a:pPr>
            <a:r>
              <a:rPr kumimoji="0" lang="ar-SA" altLang="en-US" b="0" i="0" u="none" strike="noStrike" cap="none" normalizeH="0" baseline="0" dirty="0">
                <a:ln>
                  <a:noFill/>
                </a:ln>
                <a:solidFill>
                  <a:srgbClr val="1E1E1E"/>
                </a:solidFill>
                <a:effectLst/>
                <a:latin typeface="Segoe UI" panose="020B0502040204020203" pitchFamily="34" charset="0"/>
              </a:rPr>
              <a:t>نقر فوق الزر</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حفظ</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على</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شريط أدوات الوصول السريع</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أو اضغط على</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en-US" altLang="en-US" b="0" i="0" u="none" strike="noStrike" cap="none" normalizeH="0" baseline="0" dirty="0" err="1">
                <a:ln>
                  <a:noFill/>
                </a:ln>
                <a:solidFill>
                  <a:srgbClr val="1E1E1E"/>
                </a:solidFill>
                <a:effectLst/>
                <a:latin typeface="Segoe UI" panose="020B0502040204020203" pitchFamily="34" charset="0"/>
              </a:rPr>
              <a:t>Ctrl+S</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1E1E1E"/>
                </a:solidFill>
                <a:effectLst/>
                <a:latin typeface="Segoe UI" panose="020B0502040204020203" pitchFamily="34" charset="0"/>
              </a:rPr>
              <a:t>                                       </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en-US" b="0" i="0" u="none" strike="noStrike" cap="none" normalizeH="0" baseline="0" dirty="0">
                <a:ln>
                  <a:noFill/>
                </a:ln>
                <a:solidFill>
                  <a:srgbClr val="1E1E1E"/>
                </a:solidFill>
                <a:effectLst/>
                <a:latin typeface="Segoe UI" panose="020B0502040204020203" pitchFamily="34" charset="0"/>
              </a:rPr>
              <a:t>إذا قمت بحفظ عملك من قبل، فستكون بذلك مهمتك انتهت</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ar-JO" altLang="en-US" b="0" i="0" u="none" strike="noStrike" cap="none" normalizeH="0" baseline="0" dirty="0">
              <a:ln>
                <a:noFill/>
              </a:ln>
              <a:solidFill>
                <a:srgbClr val="1E1E1E"/>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2"/>
              <a:tabLst/>
            </a:pPr>
            <a:r>
              <a:rPr kumimoji="0" lang="ar-SA" altLang="en-US" b="0" i="0" u="none" strike="noStrike" cap="none" normalizeH="0" baseline="0" dirty="0">
                <a:ln>
                  <a:noFill/>
                </a:ln>
                <a:solidFill>
                  <a:srgbClr val="1E1E1E"/>
                </a:solidFill>
                <a:effectLst/>
                <a:latin typeface="Segoe UI" panose="020B0502040204020203" pitchFamily="34" charset="0"/>
              </a:rPr>
              <a:t>إذا كانت هذه المرة الأولى التي تحفظ فيها الملف</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ar-JO" altLang="en-US" b="0" i="0" u="none" strike="noStrike" cap="none" normalizeH="0" baseline="0" dirty="0">
              <a:ln>
                <a:noFill/>
              </a:ln>
              <a:solidFill>
                <a:srgbClr val="1E1E1E"/>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solidFill>
                <a:srgbClr val="363636"/>
              </a:solidFill>
              <a:effectLst/>
              <a:latin typeface="Segoe UI" panose="020B0502040204020203" pitchFamily="34" charset="0"/>
            </a:endParaRPr>
          </a:p>
          <a:p>
            <a:pPr marL="457200" marR="0" lvl="1" indent="0" algn="r" defTabSz="914400" rtl="1" eaLnBrk="0" fontAlgn="base" latinLnBrk="0" hangingPunct="0">
              <a:lnSpc>
                <a:spcPct val="100000"/>
              </a:lnSpc>
              <a:spcBef>
                <a:spcPct val="0"/>
              </a:spcBef>
              <a:spcAft>
                <a:spcPct val="0"/>
              </a:spcAft>
              <a:buClrTx/>
              <a:buSzTx/>
              <a:buFontTx/>
              <a:buAutoNum type="alphaLcPeriod"/>
              <a:tabLst/>
            </a:pPr>
            <a:r>
              <a:rPr kumimoji="0" lang="ar-SA" altLang="en-US" b="0" i="0" u="none" strike="noStrike" cap="none" normalizeH="0" baseline="0" dirty="0">
                <a:ln>
                  <a:noFill/>
                </a:ln>
                <a:solidFill>
                  <a:srgbClr val="1E1E1E"/>
                </a:solidFill>
                <a:effectLst/>
                <a:latin typeface="Segoe UI" panose="020B0502040204020203" pitchFamily="34" charset="0"/>
              </a:rPr>
              <a:t>ضمن</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حفظ باسم</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اختر المكان الذي تريد حفظ المصنف فيه، ثم استعرض وصولاً إلى المجلد المطلوب</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457200" marR="0" lvl="1" indent="0" algn="r" defTabSz="914400" rtl="1" eaLnBrk="0" fontAlgn="base" latinLnBrk="0" hangingPunct="0">
              <a:lnSpc>
                <a:spcPct val="100000"/>
              </a:lnSpc>
              <a:spcBef>
                <a:spcPct val="0"/>
              </a:spcBef>
              <a:spcAft>
                <a:spcPct val="0"/>
              </a:spcAft>
              <a:buClrTx/>
              <a:buSzTx/>
              <a:buFontTx/>
              <a:buAutoNum type="alphaLcPeriod" startAt="2"/>
              <a:tabLst/>
            </a:pPr>
            <a:r>
              <a:rPr kumimoji="0" lang="ar-SA" altLang="en-US" b="0" i="0" u="none" strike="noStrike" cap="none" normalizeH="0" baseline="0" dirty="0">
                <a:ln>
                  <a:noFill/>
                </a:ln>
                <a:solidFill>
                  <a:srgbClr val="1E1E1E"/>
                </a:solidFill>
                <a:effectLst/>
                <a:latin typeface="Segoe UI" panose="020B0502040204020203" pitchFamily="34" charset="0"/>
              </a:rPr>
              <a:t>أدخل اسماً للمصنف في المربع</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اسم الملف</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457200" marR="0" lvl="1" indent="0" algn="r" defTabSz="914400" rtl="1" eaLnBrk="0" fontAlgn="base" latinLnBrk="0" hangingPunct="0">
              <a:lnSpc>
                <a:spcPct val="100000"/>
              </a:lnSpc>
              <a:spcBef>
                <a:spcPct val="0"/>
              </a:spcBef>
              <a:spcAft>
                <a:spcPct val="0"/>
              </a:spcAft>
              <a:buClrTx/>
              <a:buSzTx/>
              <a:buFontTx/>
              <a:buAutoNum type="alphaLcPeriod" startAt="3"/>
              <a:tabLst/>
            </a:pPr>
            <a:r>
              <a:rPr kumimoji="0" lang="ar-SA" altLang="en-US" b="0" i="0" u="none" strike="noStrike" cap="none" normalizeH="0" baseline="0" dirty="0">
                <a:ln>
                  <a:noFill/>
                </a:ln>
                <a:solidFill>
                  <a:srgbClr val="1E1E1E"/>
                </a:solidFill>
                <a:effectLst/>
                <a:latin typeface="Segoe UI" panose="020B0502040204020203" pitchFamily="34" charset="0"/>
              </a:rPr>
              <a:t>انقر فوق</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حفظ</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rgbClr val="1E1E1E"/>
              </a:solidFill>
              <a:effectLst/>
              <a:latin typeface="Segoe UI" panose="020B0502040204020203" pitchFamily="34" charset="0"/>
              <a:cs typeface="Segoe UI" panose="020B0502040204020203" pitchFamily="34" charset="0"/>
            </a:endParaRPr>
          </a:p>
        </p:txBody>
      </p:sp>
      <p:pic>
        <p:nvPicPr>
          <p:cNvPr id="14338" name="Picture 2" descr="الزر &quot;حفظ&quot; على &quot;شريط أدوات الوصول السريع&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7845" y="4355369"/>
            <a:ext cx="2936875" cy="77173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95943" y="175599"/>
            <a:ext cx="6170340" cy="461665"/>
          </a:xfrm>
          <a:prstGeom prst="rect">
            <a:avLst/>
          </a:prstGeom>
          <a:noFill/>
        </p:spPr>
        <p:txBody>
          <a:bodyPr wrap="square" rtlCol="0">
            <a:spAutoFit/>
          </a:bodyPr>
          <a:lstStyle/>
          <a:p>
            <a:pPr algn="r" rtl="1"/>
            <a:r>
              <a:rPr lang="ar-JO" sz="2400" b="1" dirty="0"/>
              <a:t>حفظ العمل </a:t>
            </a:r>
            <a:endParaRPr lang="en-US" sz="2400" b="1" dirty="0"/>
          </a:p>
        </p:txBody>
      </p:sp>
    </p:spTree>
    <p:extLst>
      <p:ext uri="{BB962C8B-B14F-4D97-AF65-F5344CB8AC3E}">
        <p14:creationId xmlns:p14="http://schemas.microsoft.com/office/powerpoint/2010/main" val="10495029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6"/>
          <p:cNvSpPr/>
          <p:nvPr/>
        </p:nvSpPr>
        <p:spPr>
          <a:xfrm>
            <a:off x="6437376" y="406432"/>
            <a:ext cx="4509298" cy="45719"/>
          </a:xfrm>
          <a:custGeom>
            <a:avLst/>
            <a:gdLst/>
            <a:ahLst/>
            <a:cxnLst/>
            <a:rect l="l" t="t" r="r" b="b"/>
            <a:pathLst>
              <a:path w="4210684" h="21590">
                <a:moveTo>
                  <a:pt x="4210126" y="0"/>
                </a:moveTo>
                <a:lnTo>
                  <a:pt x="0" y="0"/>
                </a:lnTo>
                <a:lnTo>
                  <a:pt x="0" y="21107"/>
                </a:lnTo>
                <a:lnTo>
                  <a:pt x="4210126" y="21107"/>
                </a:lnTo>
                <a:lnTo>
                  <a:pt x="4210126" y="0"/>
                </a:lnTo>
                <a:close/>
              </a:path>
            </a:pathLst>
          </a:custGeom>
          <a:solidFill>
            <a:srgbClr val="00A44D"/>
          </a:solidFill>
        </p:spPr>
        <p:txBody>
          <a:bodyPr wrap="square" lIns="0" tIns="0" rIns="0" bIns="0" rtlCol="0"/>
          <a:lstStyle/>
          <a:p>
            <a:endParaRPr/>
          </a:p>
        </p:txBody>
      </p:sp>
      <p:sp>
        <p:nvSpPr>
          <p:cNvPr id="2" name="Rectangle 1"/>
          <p:cNvSpPr>
            <a:spLocks noChangeArrowheads="1"/>
          </p:cNvSpPr>
          <p:nvPr/>
        </p:nvSpPr>
        <p:spPr bwMode="auto">
          <a:xfrm>
            <a:off x="2971800" y="1023005"/>
            <a:ext cx="8105503" cy="232359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90440" rIns="190440" bIns="19044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rgbClr val="1E1E1E"/>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a:tabLst/>
            </a:pPr>
            <a:r>
              <a:rPr kumimoji="0" lang="ar-SA" altLang="en-US" b="0" i="0" u="none" strike="noStrike" cap="none" normalizeH="0" baseline="0" dirty="0">
                <a:ln>
                  <a:noFill/>
                </a:ln>
                <a:solidFill>
                  <a:srgbClr val="1E1E1E"/>
                </a:solidFill>
                <a:effectLst/>
                <a:latin typeface="Segoe UI" panose="020B0502040204020203" pitchFamily="34" charset="0"/>
              </a:rPr>
              <a:t>انقر فوق علامة التبويب</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ملف</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ثم فوق</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طباعة</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أو اضغط على</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en-US" altLang="en-US" b="0" i="0" u="none" strike="noStrike" cap="none" normalizeH="0" baseline="0" dirty="0" err="1">
                <a:ln>
                  <a:noFill/>
                </a:ln>
                <a:solidFill>
                  <a:srgbClr val="1E1E1E"/>
                </a:solidFill>
                <a:effectLst/>
                <a:latin typeface="Segoe UI" panose="020B0502040204020203" pitchFamily="34" charset="0"/>
              </a:rPr>
              <a:t>Ctrl+P</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ar-JO" altLang="en-US" b="0" i="0" u="none" strike="noStrike" cap="none" normalizeH="0" baseline="0" dirty="0">
              <a:ln>
                <a:noFill/>
              </a:ln>
              <a:solidFill>
                <a:srgbClr val="1E1E1E"/>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2"/>
              <a:tabLst/>
            </a:pPr>
            <a:r>
              <a:rPr kumimoji="0" lang="ar-SA" altLang="en-US" b="0" i="0" u="none" strike="noStrike" cap="none" normalizeH="0" baseline="0" dirty="0">
                <a:ln>
                  <a:noFill/>
                </a:ln>
                <a:solidFill>
                  <a:srgbClr val="1E1E1E"/>
                </a:solidFill>
                <a:effectLst/>
                <a:latin typeface="Segoe UI" panose="020B0502040204020203" pitchFamily="34" charset="0"/>
              </a:rPr>
              <a:t>قم بمعاينة الصفحات من خلال النقر فوق السهمين</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الصفحة التالية</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و</a:t>
            </a:r>
            <a:r>
              <a:rPr kumimoji="0" lang="ar-SA" altLang="en-US" b="1" i="0" u="none" strike="noStrike" cap="none" normalizeH="0" baseline="0" dirty="0">
                <a:ln>
                  <a:noFill/>
                </a:ln>
                <a:solidFill>
                  <a:srgbClr val="1E1E1E"/>
                </a:solidFill>
                <a:effectLst/>
                <a:latin typeface="Segoe UI" panose="020B0502040204020203" pitchFamily="34" charset="0"/>
              </a:rPr>
              <a:t>الصفحة السابقة</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1E1E1E"/>
                </a:solidFill>
                <a:effectLst/>
                <a:latin typeface="Segoe UI" panose="020B0502040204020203" pitchFamily="34" charset="0"/>
              </a:rPr>
              <a:t>                               </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en-US" b="0" i="0" u="none" strike="noStrike" cap="none" normalizeH="0" baseline="0" dirty="0">
                <a:ln>
                  <a:noFill/>
                </a:ln>
                <a:solidFill>
                  <a:srgbClr val="1E1E1E"/>
                </a:solidFill>
                <a:effectLst/>
                <a:latin typeface="Segoe UI" panose="020B0502040204020203" pitchFamily="34" charset="0"/>
              </a:rPr>
              <a:t>تعرض نافذة المعاينة الصفحات بالأسود والأبيض أو بالألوان، استناداً إلى إعدادات الطابعة الموجودة لديك</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rgbClr val="1E1E1E"/>
              </a:solidFill>
              <a:effectLst/>
              <a:latin typeface="Segoe UI" panose="020B0502040204020203" pitchFamily="34" charset="0"/>
            </a:endParaRPr>
          </a:p>
        </p:txBody>
      </p:sp>
      <p:pic>
        <p:nvPicPr>
          <p:cNvPr id="15362" name="Picture 2" descr="الزران &quot;التالي&quot; و&quot;السابق&quot; في الجزء &quot;معاينة الطباعة&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1874" y="3730932"/>
            <a:ext cx="3501861" cy="70680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95943" y="175599"/>
            <a:ext cx="6170340" cy="461665"/>
          </a:xfrm>
          <a:prstGeom prst="rect">
            <a:avLst/>
          </a:prstGeom>
          <a:noFill/>
        </p:spPr>
        <p:txBody>
          <a:bodyPr wrap="square" rtlCol="0">
            <a:spAutoFit/>
          </a:bodyPr>
          <a:lstStyle/>
          <a:p>
            <a:pPr algn="r" rtl="1"/>
            <a:r>
              <a:rPr lang="ar-JO" sz="2400" b="1" dirty="0"/>
              <a:t>طباعة العمل</a:t>
            </a:r>
            <a:endParaRPr lang="en-US" sz="2400" b="1" dirty="0"/>
          </a:p>
        </p:txBody>
      </p:sp>
    </p:spTree>
    <p:extLst>
      <p:ext uri="{BB962C8B-B14F-4D97-AF65-F5344CB8AC3E}">
        <p14:creationId xmlns:p14="http://schemas.microsoft.com/office/powerpoint/2010/main" val="24416637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6"/>
          <p:cNvSpPr/>
          <p:nvPr/>
        </p:nvSpPr>
        <p:spPr>
          <a:xfrm>
            <a:off x="6437376" y="406432"/>
            <a:ext cx="4509298" cy="45719"/>
          </a:xfrm>
          <a:custGeom>
            <a:avLst/>
            <a:gdLst/>
            <a:ahLst/>
            <a:cxnLst/>
            <a:rect l="l" t="t" r="r" b="b"/>
            <a:pathLst>
              <a:path w="4210684" h="21590">
                <a:moveTo>
                  <a:pt x="4210126" y="0"/>
                </a:moveTo>
                <a:lnTo>
                  <a:pt x="0" y="0"/>
                </a:lnTo>
                <a:lnTo>
                  <a:pt x="0" y="21107"/>
                </a:lnTo>
                <a:lnTo>
                  <a:pt x="4210126" y="21107"/>
                </a:lnTo>
                <a:lnTo>
                  <a:pt x="4210126" y="0"/>
                </a:lnTo>
                <a:close/>
              </a:path>
            </a:pathLst>
          </a:custGeom>
          <a:solidFill>
            <a:srgbClr val="00A44D"/>
          </a:solidFill>
        </p:spPr>
        <p:txBody>
          <a:bodyPr wrap="square" lIns="0" tIns="0" rIns="0" bIns="0" rtlCol="0"/>
          <a:lstStyle/>
          <a:p>
            <a:endParaRPr/>
          </a:p>
        </p:txBody>
      </p:sp>
      <p:sp>
        <p:nvSpPr>
          <p:cNvPr id="2" name="Rectangle 1"/>
          <p:cNvSpPr/>
          <p:nvPr/>
        </p:nvSpPr>
        <p:spPr>
          <a:xfrm>
            <a:off x="1227909" y="1295124"/>
            <a:ext cx="9718765" cy="2308324"/>
          </a:xfrm>
          <a:prstGeom prst="rect">
            <a:avLst/>
          </a:prstGeom>
        </p:spPr>
        <p:txBody>
          <a:bodyPr wrap="square">
            <a:spAutoFit/>
          </a:bodyPr>
          <a:lstStyle/>
          <a:p>
            <a:pPr marL="342900" indent="-342900" algn="r" rtl="1">
              <a:buFont typeface="+mj-lt"/>
              <a:buAutoNum type="arabicPeriod"/>
            </a:pPr>
            <a:r>
              <a:rPr lang="ar-JO" dirty="0">
                <a:solidFill>
                  <a:srgbClr val="1E1E1E"/>
                </a:solidFill>
                <a:latin typeface="Segoe UI" panose="020B0502040204020203" pitchFamily="34" charset="0"/>
              </a:rPr>
              <a:t>على علامة </a:t>
            </a:r>
            <a:r>
              <a:rPr lang="ar-JO" b="1" dirty="0">
                <a:solidFill>
                  <a:srgbClr val="1E1E1E"/>
                </a:solidFill>
                <a:latin typeface="Segoe UI" panose="020B0502040204020203" pitchFamily="34" charset="0"/>
              </a:rPr>
              <a:t>التبويب</a:t>
            </a:r>
            <a:r>
              <a:rPr lang="ar-JO" dirty="0">
                <a:solidFill>
                  <a:srgbClr val="1E1E1E"/>
                </a:solidFill>
                <a:latin typeface="Segoe UI" panose="020B0502040204020203" pitchFamily="34" charset="0"/>
              </a:rPr>
              <a:t> ملف، اختر </a:t>
            </a:r>
            <a:r>
              <a:rPr lang="ar-JO" b="1" dirty="0">
                <a:solidFill>
                  <a:srgbClr val="1E1E1E"/>
                </a:solidFill>
                <a:latin typeface="Segoe UI" panose="020B0502040204020203" pitchFamily="34" charset="0"/>
              </a:rPr>
              <a:t>خيارات</a:t>
            </a:r>
            <a:r>
              <a:rPr lang="ar-JO" dirty="0">
                <a:solidFill>
                  <a:srgbClr val="1E1E1E"/>
                </a:solidFill>
                <a:latin typeface="Segoe UI" panose="020B0502040204020203" pitchFamily="34" charset="0"/>
              </a:rPr>
              <a:t>، ثم اختر </a:t>
            </a:r>
            <a:r>
              <a:rPr lang="ar-JO" b="1" dirty="0">
                <a:solidFill>
                  <a:srgbClr val="1E1E1E"/>
                </a:solidFill>
                <a:latin typeface="Segoe UI" panose="020B0502040204020203" pitchFamily="34" charset="0"/>
              </a:rPr>
              <a:t>فئة</a:t>
            </a:r>
            <a:r>
              <a:rPr lang="ar-JO" dirty="0">
                <a:solidFill>
                  <a:srgbClr val="1E1E1E"/>
                </a:solidFill>
                <a:latin typeface="Segoe UI" panose="020B0502040204020203" pitchFamily="34" charset="0"/>
              </a:rPr>
              <a:t> الوظائف الإضافية.</a:t>
            </a:r>
          </a:p>
          <a:p>
            <a:pPr marL="342900" indent="-342900" algn="r" rtl="1">
              <a:buFont typeface="+mj-lt"/>
              <a:buAutoNum type="arabicPeriod"/>
            </a:pPr>
            <a:endParaRPr lang="ar-JO" dirty="0">
              <a:solidFill>
                <a:srgbClr val="1E1E1E"/>
              </a:solidFill>
              <a:latin typeface="Segoe UI" panose="020B0502040204020203" pitchFamily="34" charset="0"/>
            </a:endParaRPr>
          </a:p>
          <a:p>
            <a:pPr marL="342900" indent="-342900" algn="r" rtl="1">
              <a:buFont typeface="+mj-lt"/>
              <a:buAutoNum type="arabicPeriod"/>
            </a:pPr>
            <a:r>
              <a:rPr lang="ar-JO" dirty="0">
                <a:solidFill>
                  <a:srgbClr val="1E1E1E"/>
                </a:solidFill>
                <a:latin typeface="Segoe UI" panose="020B0502040204020203" pitchFamily="34" charset="0"/>
              </a:rPr>
              <a:t>بالقرب من أسفل مربع الحوار </a:t>
            </a:r>
            <a:r>
              <a:rPr lang="en-US" b="1" dirty="0">
                <a:solidFill>
                  <a:srgbClr val="1E1E1E"/>
                </a:solidFill>
                <a:latin typeface="Segoe UI" panose="020B0502040204020203" pitchFamily="34" charset="0"/>
              </a:rPr>
              <a:t>Excel،</a:t>
            </a:r>
            <a:r>
              <a:rPr lang="en-US" dirty="0">
                <a:solidFill>
                  <a:srgbClr val="1E1E1E"/>
                </a:solidFill>
                <a:latin typeface="Segoe UI" panose="020B0502040204020203" pitchFamily="34" charset="0"/>
              </a:rPr>
              <a:t> </a:t>
            </a:r>
            <a:r>
              <a:rPr lang="ar-JO" dirty="0">
                <a:solidFill>
                  <a:srgbClr val="1E1E1E"/>
                </a:solidFill>
                <a:latin typeface="Segoe UI" panose="020B0502040204020203" pitchFamily="34" charset="0"/>
              </a:rPr>
              <a:t>تأكد من تحديد </a:t>
            </a:r>
            <a:r>
              <a:rPr lang="en-US" dirty="0">
                <a:solidFill>
                  <a:srgbClr val="1E1E1E"/>
                </a:solidFill>
                <a:latin typeface="Segoe UI" panose="020B0502040204020203" pitchFamily="34" charset="0"/>
              </a:rPr>
              <a:t>Excel </a:t>
            </a:r>
            <a:r>
              <a:rPr lang="ar-JO" dirty="0">
                <a:solidFill>
                  <a:srgbClr val="1E1E1E"/>
                </a:solidFill>
                <a:latin typeface="Segoe UI" panose="020B0502040204020203" pitchFamily="34" charset="0"/>
              </a:rPr>
              <a:t>الوظائف الإضافية في المربع إدارة، ثم انقر فوق </a:t>
            </a:r>
            <a:r>
              <a:rPr lang="ar-JO" b="1" dirty="0">
                <a:solidFill>
                  <a:srgbClr val="1E1E1E"/>
                </a:solidFill>
                <a:latin typeface="Segoe UI" panose="020B0502040204020203" pitchFamily="34" charset="0"/>
              </a:rPr>
              <a:t>الانتقال</a:t>
            </a:r>
            <a:r>
              <a:rPr lang="ar-JO" dirty="0">
                <a:solidFill>
                  <a:srgbClr val="1E1E1E"/>
                </a:solidFill>
                <a:latin typeface="Segoe UI" panose="020B0502040204020203" pitchFamily="34" charset="0"/>
              </a:rPr>
              <a:t>.</a:t>
            </a:r>
          </a:p>
          <a:p>
            <a:pPr marL="342900" indent="-342900" algn="r" rtl="1">
              <a:buFont typeface="+mj-lt"/>
              <a:buAutoNum type="arabicPeriod"/>
            </a:pPr>
            <a:endParaRPr lang="ar-JO" dirty="0">
              <a:solidFill>
                <a:srgbClr val="1E1E1E"/>
              </a:solidFill>
              <a:latin typeface="Segoe UI" panose="020B0502040204020203" pitchFamily="34" charset="0"/>
            </a:endParaRPr>
          </a:p>
          <a:p>
            <a:pPr marL="342900" indent="-342900" algn="r" rtl="1">
              <a:buFont typeface="+mj-lt"/>
              <a:buAutoNum type="arabicPeriod"/>
            </a:pPr>
            <a:r>
              <a:rPr lang="ar-JO" dirty="0">
                <a:solidFill>
                  <a:srgbClr val="1E1E1E"/>
                </a:solidFill>
                <a:latin typeface="Segoe UI" panose="020B0502040204020203" pitchFamily="34" charset="0"/>
              </a:rPr>
              <a:t>في </a:t>
            </a:r>
            <a:r>
              <a:rPr lang="ar-JO" b="1" dirty="0">
                <a:solidFill>
                  <a:srgbClr val="1E1E1E"/>
                </a:solidFill>
                <a:latin typeface="Segoe UI" panose="020B0502040204020203" pitchFamily="34" charset="0"/>
              </a:rPr>
              <a:t>مربع الحوار الوظائف</a:t>
            </a:r>
            <a:r>
              <a:rPr lang="ar-JO" dirty="0">
                <a:solidFill>
                  <a:srgbClr val="1E1E1E"/>
                </a:solidFill>
                <a:latin typeface="Segoe UI" panose="020B0502040204020203" pitchFamily="34" charset="0"/>
              </a:rPr>
              <a:t> الإضافية، حدد خانات الاختيار الوظائف الإضافية التي تريد استخدامها، ثم انقر فوق </a:t>
            </a:r>
            <a:r>
              <a:rPr lang="ar-JO" b="1" dirty="0">
                <a:solidFill>
                  <a:srgbClr val="1E1E1E"/>
                </a:solidFill>
                <a:latin typeface="Segoe UI" panose="020B0502040204020203" pitchFamily="34" charset="0"/>
              </a:rPr>
              <a:t>موافق</a:t>
            </a:r>
            <a:r>
              <a:rPr lang="ar-JO" dirty="0">
                <a:solidFill>
                  <a:srgbClr val="1E1E1E"/>
                </a:solidFill>
                <a:latin typeface="Segoe UI" panose="020B0502040204020203" pitchFamily="34" charset="0"/>
              </a:rPr>
              <a:t>.</a:t>
            </a:r>
          </a:p>
          <a:p>
            <a:pPr marL="342900" indent="-342900" algn="r" rtl="1">
              <a:buFont typeface="+mj-lt"/>
              <a:buAutoNum type="arabicPeriod"/>
            </a:pPr>
            <a:endParaRPr lang="ar-JO" dirty="0">
              <a:solidFill>
                <a:srgbClr val="1E1E1E"/>
              </a:solidFill>
              <a:latin typeface="Segoe UI" panose="020B0502040204020203" pitchFamily="34" charset="0"/>
            </a:endParaRPr>
          </a:p>
          <a:p>
            <a:pPr marL="342900" indent="-342900" algn="r" rtl="1">
              <a:buFont typeface="+mj-lt"/>
              <a:buAutoNum type="arabicPeriod"/>
            </a:pPr>
            <a:r>
              <a:rPr lang="ar-JO" dirty="0">
                <a:solidFill>
                  <a:srgbClr val="1E1E1E"/>
                </a:solidFill>
                <a:latin typeface="Segoe UI" panose="020B0502040204020203" pitchFamily="34" charset="0"/>
              </a:rPr>
              <a:t>إذا </a:t>
            </a:r>
            <a:r>
              <a:rPr lang="en-US" dirty="0">
                <a:solidFill>
                  <a:srgbClr val="1E1E1E"/>
                </a:solidFill>
                <a:latin typeface="Segoe UI" panose="020B0502040204020203" pitchFamily="34" charset="0"/>
              </a:rPr>
              <a:t>Excel </a:t>
            </a:r>
            <a:r>
              <a:rPr lang="ar-JO" dirty="0">
                <a:solidFill>
                  <a:srgbClr val="1E1E1E"/>
                </a:solidFill>
                <a:latin typeface="Segoe UI" panose="020B0502040204020203" pitchFamily="34" charset="0"/>
              </a:rPr>
              <a:t>تعرض رسالة تعلمك بأنه لا يمكنها تشغيل هذه الوظائف الإضافية وتطالبك بتثبيتها، انقر فوق </a:t>
            </a:r>
            <a:r>
              <a:rPr lang="ar-JO" b="1" dirty="0">
                <a:solidFill>
                  <a:srgbClr val="1E1E1E"/>
                </a:solidFill>
                <a:latin typeface="Segoe UI" panose="020B0502040204020203" pitchFamily="34" charset="0"/>
              </a:rPr>
              <a:t>نعم</a:t>
            </a:r>
            <a:r>
              <a:rPr lang="ar-JO" dirty="0">
                <a:solidFill>
                  <a:srgbClr val="1E1E1E"/>
                </a:solidFill>
                <a:latin typeface="Segoe UI" panose="020B0502040204020203" pitchFamily="34" charset="0"/>
              </a:rPr>
              <a:t> لتثبيت الوظائف الإضافية</a:t>
            </a:r>
          </a:p>
        </p:txBody>
      </p:sp>
      <p:sp>
        <p:nvSpPr>
          <p:cNvPr id="4" name="TextBox 3"/>
          <p:cNvSpPr txBox="1"/>
          <p:nvPr/>
        </p:nvSpPr>
        <p:spPr>
          <a:xfrm>
            <a:off x="195943" y="156348"/>
            <a:ext cx="6170340" cy="461665"/>
          </a:xfrm>
          <a:prstGeom prst="rect">
            <a:avLst/>
          </a:prstGeom>
          <a:noFill/>
        </p:spPr>
        <p:txBody>
          <a:bodyPr wrap="square" rtlCol="0">
            <a:spAutoFit/>
          </a:bodyPr>
          <a:lstStyle/>
          <a:p>
            <a:pPr algn="r" rtl="1"/>
            <a:r>
              <a:rPr lang="ar-JO" sz="2400" b="1" dirty="0"/>
              <a:t>تنشيط واستخدام اي من الوظائف الاضافيه </a:t>
            </a:r>
            <a:endParaRPr lang="en-US" sz="2400" b="1" dirty="0"/>
          </a:p>
        </p:txBody>
      </p:sp>
    </p:spTree>
    <p:extLst>
      <p:ext uri="{BB962C8B-B14F-4D97-AF65-F5344CB8AC3E}">
        <p14:creationId xmlns:p14="http://schemas.microsoft.com/office/powerpoint/2010/main" val="20820804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6"/>
          <p:cNvSpPr/>
          <p:nvPr/>
        </p:nvSpPr>
        <p:spPr>
          <a:xfrm>
            <a:off x="6437376" y="406432"/>
            <a:ext cx="4509298" cy="45719"/>
          </a:xfrm>
          <a:custGeom>
            <a:avLst/>
            <a:gdLst/>
            <a:ahLst/>
            <a:cxnLst/>
            <a:rect l="l" t="t" r="r" b="b"/>
            <a:pathLst>
              <a:path w="4210684" h="21590">
                <a:moveTo>
                  <a:pt x="4210126" y="0"/>
                </a:moveTo>
                <a:lnTo>
                  <a:pt x="0" y="0"/>
                </a:lnTo>
                <a:lnTo>
                  <a:pt x="0" y="21107"/>
                </a:lnTo>
                <a:lnTo>
                  <a:pt x="4210126" y="21107"/>
                </a:lnTo>
                <a:lnTo>
                  <a:pt x="4210126" y="0"/>
                </a:lnTo>
                <a:close/>
              </a:path>
            </a:pathLst>
          </a:custGeom>
          <a:solidFill>
            <a:srgbClr val="00A44D"/>
          </a:solidFill>
        </p:spPr>
        <p:txBody>
          <a:bodyPr wrap="square" lIns="0" tIns="0" rIns="0" bIns="0" rtlCol="0"/>
          <a:lstStyle/>
          <a:p>
            <a:endParaRPr/>
          </a:p>
        </p:txBody>
      </p:sp>
      <p:graphicFrame>
        <p:nvGraphicFramePr>
          <p:cNvPr id="2" name="Table 1"/>
          <p:cNvGraphicFramePr>
            <a:graphicFrameLocks noGrp="1"/>
          </p:cNvGraphicFramePr>
          <p:nvPr>
            <p:extLst>
              <p:ext uri="{D42A27DB-BD31-4B8C-83A1-F6EECF244321}">
                <p14:modId xmlns:p14="http://schemas.microsoft.com/office/powerpoint/2010/main" val="2708495108"/>
              </p:ext>
            </p:extLst>
          </p:nvPr>
        </p:nvGraphicFramePr>
        <p:xfrm>
          <a:off x="0" y="814976"/>
          <a:ext cx="12192000" cy="6043023"/>
        </p:xfrm>
        <a:graphic>
          <a:graphicData uri="http://schemas.openxmlformats.org/drawingml/2006/table">
            <a:tbl>
              <a:tblPr/>
              <a:tblGrid>
                <a:gridCol w="6096000"/>
                <a:gridCol w="6096000"/>
              </a:tblGrid>
              <a:tr h="204662">
                <a:tc>
                  <a:txBody>
                    <a:bodyPr/>
                    <a:lstStyle/>
                    <a:p>
                      <a:pPr algn="ctr"/>
                      <a:r>
                        <a:rPr lang="ar-JO" sz="1200" b="1" dirty="0">
                          <a:solidFill>
                            <a:schemeClr val="bg1"/>
                          </a:solidFill>
                          <a:effectLst/>
                          <a:latin typeface="Segoe UI Semibold" panose="020B0702040204020203" pitchFamily="34" charset="0"/>
                        </a:rPr>
                        <a:t>لتنفيذ هذا الإجراء</a:t>
                      </a:r>
                    </a:p>
                  </a:txBody>
                  <a:tcPr marL="14720" marR="29441" marT="8832" marB="88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a:r>
                        <a:rPr lang="ar-JO" sz="1200" b="1" dirty="0">
                          <a:solidFill>
                            <a:schemeClr val="bg1"/>
                          </a:solidFill>
                          <a:effectLst/>
                          <a:latin typeface="Segoe UI Semibold" panose="020B0702040204020203" pitchFamily="34" charset="0"/>
                        </a:rPr>
                        <a:t>اضغط على</a:t>
                      </a:r>
                    </a:p>
                  </a:txBody>
                  <a:tcPr marL="14720" marR="29441" marT="8832" marB="88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r>
              <a:tr h="209213">
                <a:tc>
                  <a:txBody>
                    <a:bodyPr/>
                    <a:lstStyle/>
                    <a:p>
                      <a:pPr algn="ctr" fontAlgn="t"/>
                      <a:r>
                        <a:rPr lang="ar-JO" sz="1100" dirty="0">
                          <a:solidFill>
                            <a:srgbClr val="1E1E1E"/>
                          </a:solidFill>
                          <a:effectLst/>
                          <a:latin typeface="Segoe UI" panose="020B0502040204020203" pitchFamily="34" charset="0"/>
                        </a:rPr>
                        <a:t>أغلق مصنفا.</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err="1">
                          <a:solidFill>
                            <a:srgbClr val="1E1E1E"/>
                          </a:solidFill>
                          <a:effectLst/>
                          <a:latin typeface="Segoe UI" panose="020B0502040204020203" pitchFamily="34" charset="0"/>
                        </a:rPr>
                        <a:t>Ctrl+W</a:t>
                      </a:r>
                      <a:endParaRPr lang="en-US" sz="1100" dirty="0">
                        <a:solidFill>
                          <a:srgbClr val="1E1E1E"/>
                        </a:solidFill>
                        <a:effectLst/>
                        <a:latin typeface="Segoe UI" panose="020B0502040204020203" pitchFamily="34" charset="0"/>
                      </a:endParaRP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dirty="0">
                          <a:solidFill>
                            <a:srgbClr val="1E1E1E"/>
                          </a:solidFill>
                          <a:effectLst/>
                          <a:latin typeface="Segoe UI" panose="020B0502040204020203" pitchFamily="34" charset="0"/>
                        </a:rPr>
                        <a:t>افتح مصنفا.</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err="1">
                          <a:solidFill>
                            <a:srgbClr val="1E1E1E"/>
                          </a:solidFill>
                          <a:effectLst/>
                          <a:latin typeface="Segoe UI" panose="020B0502040204020203" pitchFamily="34" charset="0"/>
                        </a:rPr>
                        <a:t>Ctrl+O</a:t>
                      </a:r>
                      <a:endParaRPr lang="en-US" sz="1100" dirty="0">
                        <a:solidFill>
                          <a:srgbClr val="1E1E1E"/>
                        </a:solidFill>
                        <a:effectLst/>
                        <a:latin typeface="Segoe UI" panose="020B0502040204020203" pitchFamily="34" charset="0"/>
                      </a:endParaRP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5738">
                <a:tc>
                  <a:txBody>
                    <a:bodyPr/>
                    <a:lstStyle/>
                    <a:p>
                      <a:pPr algn="ctr" fontAlgn="t"/>
                      <a:r>
                        <a:rPr lang="ar-JO" sz="1100" dirty="0">
                          <a:solidFill>
                            <a:srgbClr val="1E1E1E"/>
                          </a:solidFill>
                          <a:effectLst/>
                          <a:latin typeface="Segoe UI" panose="020B0502040204020203" pitchFamily="34" charset="0"/>
                        </a:rPr>
                        <a:t>انتقل إلى علامة التبويب </a:t>
                      </a:r>
                      <a:r>
                        <a:rPr lang="ar-JO" sz="1100" b="1" dirty="0">
                          <a:solidFill>
                            <a:srgbClr val="1E1E1E"/>
                          </a:solidFill>
                          <a:effectLst/>
                          <a:latin typeface="Segoe UI" panose="020B0502040204020203" pitchFamily="34" charset="0"/>
                        </a:rPr>
                        <a:t>الصفحة الرئيسية</a:t>
                      </a:r>
                      <a:r>
                        <a:rPr lang="ar-JO" sz="1100" dirty="0">
                          <a:solidFill>
                            <a:srgbClr val="1E1E1E"/>
                          </a:solidFill>
                          <a:effectLst/>
                          <a:latin typeface="Segoe UI" panose="020B0502040204020203" pitchFamily="34" charset="0"/>
                        </a:rPr>
                        <a:t> .</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err="1">
                          <a:solidFill>
                            <a:srgbClr val="1E1E1E"/>
                          </a:solidFill>
                          <a:effectLst/>
                          <a:latin typeface="Segoe UI" panose="020B0502040204020203" pitchFamily="34" charset="0"/>
                        </a:rPr>
                        <a:t>Alt+H</a:t>
                      </a:r>
                      <a:endParaRPr lang="en-US" sz="1100" dirty="0">
                        <a:solidFill>
                          <a:srgbClr val="1E1E1E"/>
                        </a:solidFill>
                        <a:effectLst/>
                        <a:latin typeface="Segoe UI" panose="020B0502040204020203" pitchFamily="34" charset="0"/>
                      </a:endParaRP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Segoe UI" panose="020B0502040204020203" pitchFamily="34" charset="0"/>
                        </a:rPr>
                        <a:t>حفظ مصنف.</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err="1">
                          <a:solidFill>
                            <a:srgbClr val="1E1E1E"/>
                          </a:solidFill>
                          <a:effectLst/>
                          <a:latin typeface="Segoe UI" panose="020B0502040204020203" pitchFamily="34" charset="0"/>
                        </a:rPr>
                        <a:t>Ctrl+S</a:t>
                      </a:r>
                      <a:endParaRPr lang="en-US" sz="1100" dirty="0">
                        <a:solidFill>
                          <a:srgbClr val="1E1E1E"/>
                        </a:solidFill>
                        <a:effectLst/>
                        <a:latin typeface="Segoe UI" panose="020B0502040204020203" pitchFamily="34" charset="0"/>
                      </a:endParaRP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Segoe UI" panose="020B0502040204020203" pitchFamily="34" charset="0"/>
                        </a:rPr>
                        <a:t>نسخ التحديد.</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err="1">
                          <a:solidFill>
                            <a:srgbClr val="1E1E1E"/>
                          </a:solidFill>
                          <a:effectLst/>
                          <a:latin typeface="Segoe UI" panose="020B0502040204020203" pitchFamily="34" charset="0"/>
                        </a:rPr>
                        <a:t>Ctrl+C</a:t>
                      </a:r>
                      <a:endParaRPr lang="en-US" sz="1100" dirty="0">
                        <a:solidFill>
                          <a:srgbClr val="1E1E1E"/>
                        </a:solidFill>
                        <a:effectLst/>
                        <a:latin typeface="Segoe UI" panose="020B0502040204020203" pitchFamily="34" charset="0"/>
                      </a:endParaRP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Segoe UI" panose="020B0502040204020203" pitchFamily="34" charset="0"/>
                        </a:rPr>
                        <a:t>لصق التحديد.</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err="1">
                          <a:solidFill>
                            <a:srgbClr val="1E1E1E"/>
                          </a:solidFill>
                          <a:effectLst/>
                          <a:latin typeface="Segoe UI" panose="020B0502040204020203" pitchFamily="34" charset="0"/>
                        </a:rPr>
                        <a:t>Ctrl+V</a:t>
                      </a:r>
                      <a:endParaRPr lang="en-US" sz="1100" dirty="0">
                        <a:solidFill>
                          <a:srgbClr val="1E1E1E"/>
                        </a:solidFill>
                        <a:effectLst/>
                        <a:latin typeface="Segoe UI" panose="020B0502040204020203" pitchFamily="34" charset="0"/>
                      </a:endParaRP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Segoe UI" panose="020B0502040204020203" pitchFamily="34" charset="0"/>
                        </a:rPr>
                        <a:t>التراجع عن الإجراء الأخير.</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err="1">
                          <a:solidFill>
                            <a:srgbClr val="1E1E1E"/>
                          </a:solidFill>
                          <a:effectLst/>
                          <a:latin typeface="Segoe UI" panose="020B0502040204020203" pitchFamily="34" charset="0"/>
                        </a:rPr>
                        <a:t>Ctrl+Z</a:t>
                      </a:r>
                      <a:endParaRPr lang="en-US" sz="1100" dirty="0">
                        <a:solidFill>
                          <a:srgbClr val="1E1E1E"/>
                        </a:solidFill>
                        <a:effectLst/>
                        <a:latin typeface="Segoe UI" panose="020B0502040204020203" pitchFamily="34" charset="0"/>
                      </a:endParaRP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Segoe UI" panose="020B0502040204020203" pitchFamily="34" charset="0"/>
                        </a:rPr>
                        <a:t>إزالة محتويات الخلية.</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ar-JO" sz="1100" dirty="0">
                          <a:solidFill>
                            <a:srgbClr val="1E1E1E"/>
                          </a:solidFill>
                          <a:effectLst/>
                          <a:latin typeface="Segoe UI" panose="020B0502040204020203" pitchFamily="34" charset="0"/>
                        </a:rPr>
                        <a:t>حذف</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Segoe UI" panose="020B0502040204020203" pitchFamily="34" charset="0"/>
                        </a:rPr>
                        <a:t>اختر لون تعبئة.</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a:solidFill>
                            <a:srgbClr val="1E1E1E"/>
                          </a:solidFill>
                          <a:effectLst/>
                          <a:latin typeface="Segoe UI" panose="020B0502040204020203" pitchFamily="34" charset="0"/>
                        </a:rPr>
                        <a:t>Alt+</a:t>
                      </a:r>
                      <a:r>
                        <a:rPr lang="ar-JO" sz="1100" dirty="0">
                          <a:solidFill>
                            <a:srgbClr val="1E1E1E"/>
                          </a:solidFill>
                          <a:effectLst/>
                          <a:latin typeface="Segoe UI" panose="020B0502040204020203" pitchFamily="34" charset="0"/>
                        </a:rPr>
                        <a:t>ء، ء</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Segoe UI" panose="020B0502040204020203" pitchFamily="34" charset="0"/>
                        </a:rPr>
                        <a:t>قص التحديد.</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err="1">
                          <a:solidFill>
                            <a:srgbClr val="1E1E1E"/>
                          </a:solidFill>
                          <a:effectLst/>
                          <a:latin typeface="Segoe UI" panose="020B0502040204020203" pitchFamily="34" charset="0"/>
                        </a:rPr>
                        <a:t>Ctrl+X</a:t>
                      </a:r>
                      <a:endParaRPr lang="en-US" sz="1100" dirty="0">
                        <a:solidFill>
                          <a:srgbClr val="1E1E1E"/>
                        </a:solidFill>
                        <a:effectLst/>
                        <a:latin typeface="Segoe UI" panose="020B0502040204020203" pitchFamily="34" charset="0"/>
                      </a:endParaRP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Segoe UI" panose="020B0502040204020203" pitchFamily="34" charset="0"/>
                        </a:rPr>
                        <a:t>انتقل إلى علامة التبويب </a:t>
                      </a:r>
                      <a:r>
                        <a:rPr lang="ar-JO" sz="1100" b="1">
                          <a:solidFill>
                            <a:srgbClr val="1E1E1E"/>
                          </a:solidFill>
                          <a:effectLst/>
                          <a:latin typeface="Segoe UI" panose="020B0502040204020203" pitchFamily="34" charset="0"/>
                        </a:rPr>
                        <a:t>إدراج</a:t>
                      </a:r>
                      <a:r>
                        <a:rPr lang="ar-JO" sz="1100">
                          <a:solidFill>
                            <a:srgbClr val="1E1E1E"/>
                          </a:solidFill>
                          <a:effectLst/>
                          <a:latin typeface="Segoe UI" panose="020B0502040204020203" pitchFamily="34" charset="0"/>
                        </a:rPr>
                        <a:t>.</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err="1">
                          <a:solidFill>
                            <a:srgbClr val="1E1E1E"/>
                          </a:solidFill>
                          <a:effectLst/>
                          <a:latin typeface="Segoe UI" panose="020B0502040204020203" pitchFamily="34" charset="0"/>
                        </a:rPr>
                        <a:t>Alt+N</a:t>
                      </a:r>
                      <a:endParaRPr lang="en-US" sz="1100" dirty="0">
                        <a:solidFill>
                          <a:srgbClr val="1E1E1E"/>
                        </a:solidFill>
                        <a:effectLst/>
                        <a:latin typeface="Segoe UI" panose="020B0502040204020203" pitchFamily="34" charset="0"/>
                      </a:endParaRP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Segoe UI" panose="020B0502040204020203" pitchFamily="34" charset="0"/>
                        </a:rPr>
                        <a:t>تطبيق التنسيق الغامق.</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err="1">
                          <a:solidFill>
                            <a:srgbClr val="1E1E1E"/>
                          </a:solidFill>
                          <a:effectLst/>
                          <a:latin typeface="Segoe UI" panose="020B0502040204020203" pitchFamily="34" charset="0"/>
                        </a:rPr>
                        <a:t>Ctrl+B</a:t>
                      </a:r>
                      <a:endParaRPr lang="en-US" sz="1100" dirty="0">
                        <a:solidFill>
                          <a:srgbClr val="1E1E1E"/>
                        </a:solidFill>
                        <a:effectLst/>
                        <a:latin typeface="Segoe UI" panose="020B0502040204020203" pitchFamily="34" charset="0"/>
                      </a:endParaRP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5738">
                <a:tc>
                  <a:txBody>
                    <a:bodyPr/>
                    <a:lstStyle/>
                    <a:p>
                      <a:pPr algn="ctr" fontAlgn="t"/>
                      <a:r>
                        <a:rPr lang="ar-JO" sz="1100">
                          <a:solidFill>
                            <a:srgbClr val="1E1E1E"/>
                          </a:solidFill>
                          <a:effectLst/>
                          <a:latin typeface="Segoe UI" panose="020B0502040204020203" pitchFamily="34" charset="0"/>
                        </a:rPr>
                        <a:t>محاذاة محتويات الخلية إلى الوسط.</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err="1">
                          <a:solidFill>
                            <a:srgbClr val="1E1E1E"/>
                          </a:solidFill>
                          <a:effectLst/>
                          <a:latin typeface="Segoe UI" panose="020B0502040204020203" pitchFamily="34" charset="0"/>
                        </a:rPr>
                        <a:t>Alt+H</a:t>
                      </a:r>
                      <a:r>
                        <a:rPr lang="en-US" sz="1100" dirty="0">
                          <a:solidFill>
                            <a:srgbClr val="1E1E1E"/>
                          </a:solidFill>
                          <a:effectLst/>
                          <a:latin typeface="Segoe UI" panose="020B0502040204020203" pitchFamily="34" charset="0"/>
                        </a:rPr>
                        <a:t>،‏ A،‏ C</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5738">
                <a:tc>
                  <a:txBody>
                    <a:bodyPr/>
                    <a:lstStyle/>
                    <a:p>
                      <a:pPr algn="ctr" fontAlgn="t"/>
                      <a:r>
                        <a:rPr lang="ar-JO" sz="1100">
                          <a:solidFill>
                            <a:srgbClr val="1E1E1E"/>
                          </a:solidFill>
                          <a:effectLst/>
                          <a:latin typeface="Segoe UI" panose="020B0502040204020203" pitchFamily="34" charset="0"/>
                        </a:rPr>
                        <a:t>انتقل إلى علامة التبويب </a:t>
                      </a:r>
                      <a:r>
                        <a:rPr lang="ar-JO" sz="1100" b="1">
                          <a:solidFill>
                            <a:srgbClr val="1E1E1E"/>
                          </a:solidFill>
                          <a:effectLst/>
                          <a:latin typeface="Segoe UI" panose="020B0502040204020203" pitchFamily="34" charset="0"/>
                        </a:rPr>
                        <a:t>تخطيط الصفحة </a:t>
                      </a:r>
                      <a:r>
                        <a:rPr lang="ar-JO" sz="1100">
                          <a:solidFill>
                            <a:srgbClr val="1E1E1E"/>
                          </a:solidFill>
                          <a:effectLst/>
                          <a:latin typeface="Segoe UI" panose="020B0502040204020203" pitchFamily="34" charset="0"/>
                        </a:rPr>
                        <a:t>.</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err="1">
                          <a:solidFill>
                            <a:srgbClr val="1E1E1E"/>
                          </a:solidFill>
                          <a:effectLst/>
                          <a:latin typeface="Segoe UI" panose="020B0502040204020203" pitchFamily="34" charset="0"/>
                        </a:rPr>
                        <a:t>Alt+P</a:t>
                      </a:r>
                      <a:endParaRPr lang="en-US" sz="1100" dirty="0">
                        <a:solidFill>
                          <a:srgbClr val="1E1E1E"/>
                        </a:solidFill>
                        <a:effectLst/>
                        <a:latin typeface="Segoe UI" panose="020B0502040204020203" pitchFamily="34" charset="0"/>
                      </a:endParaRP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5738">
                <a:tc>
                  <a:txBody>
                    <a:bodyPr/>
                    <a:lstStyle/>
                    <a:p>
                      <a:pPr algn="ctr" fontAlgn="t"/>
                      <a:r>
                        <a:rPr lang="ar-JO" sz="1100">
                          <a:solidFill>
                            <a:srgbClr val="1E1E1E"/>
                          </a:solidFill>
                          <a:effectLst/>
                          <a:latin typeface="Segoe UI" panose="020B0502040204020203" pitchFamily="34" charset="0"/>
                        </a:rPr>
                        <a:t>انتقل إلى علامة التبويب </a:t>
                      </a:r>
                      <a:r>
                        <a:rPr lang="ar-JO" sz="1100" b="1">
                          <a:solidFill>
                            <a:srgbClr val="1E1E1E"/>
                          </a:solidFill>
                          <a:effectLst/>
                          <a:latin typeface="Segoe UI" panose="020B0502040204020203" pitchFamily="34" charset="0"/>
                        </a:rPr>
                        <a:t>بيانات</a:t>
                      </a:r>
                      <a:r>
                        <a:rPr lang="ar-JO" sz="1100">
                          <a:solidFill>
                            <a:srgbClr val="1E1E1E"/>
                          </a:solidFill>
                          <a:effectLst/>
                          <a:latin typeface="Segoe UI" panose="020B0502040204020203" pitchFamily="34" charset="0"/>
                        </a:rPr>
                        <a:t> .</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err="1">
                          <a:solidFill>
                            <a:srgbClr val="1E1E1E"/>
                          </a:solidFill>
                          <a:effectLst/>
                          <a:latin typeface="Segoe UI" panose="020B0502040204020203" pitchFamily="34" charset="0"/>
                        </a:rPr>
                        <a:t>Alt+A</a:t>
                      </a:r>
                      <a:endParaRPr lang="en-US" sz="1100" dirty="0">
                        <a:solidFill>
                          <a:srgbClr val="1E1E1E"/>
                        </a:solidFill>
                        <a:effectLst/>
                        <a:latin typeface="Segoe UI" panose="020B0502040204020203" pitchFamily="34" charset="0"/>
                      </a:endParaRP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5738">
                <a:tc>
                  <a:txBody>
                    <a:bodyPr/>
                    <a:lstStyle/>
                    <a:p>
                      <a:pPr algn="ctr" fontAlgn="t"/>
                      <a:r>
                        <a:rPr lang="ar-JO" sz="1100">
                          <a:solidFill>
                            <a:srgbClr val="1E1E1E"/>
                          </a:solidFill>
                          <a:effectLst/>
                          <a:latin typeface="Segoe UI" panose="020B0502040204020203" pitchFamily="34" charset="0"/>
                        </a:rPr>
                        <a:t>انتقل إلى علامة التبويب </a:t>
                      </a:r>
                      <a:r>
                        <a:rPr lang="ar-JO" sz="1100" b="1">
                          <a:solidFill>
                            <a:srgbClr val="1E1E1E"/>
                          </a:solidFill>
                          <a:effectLst/>
                          <a:latin typeface="Segoe UI" panose="020B0502040204020203" pitchFamily="34" charset="0"/>
                        </a:rPr>
                        <a:t>عرض</a:t>
                      </a:r>
                      <a:r>
                        <a:rPr lang="ar-JO" sz="1100">
                          <a:solidFill>
                            <a:srgbClr val="1E1E1E"/>
                          </a:solidFill>
                          <a:effectLst/>
                          <a:latin typeface="Segoe UI" panose="020B0502040204020203" pitchFamily="34" charset="0"/>
                        </a:rPr>
                        <a:t> .</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err="1">
                          <a:solidFill>
                            <a:srgbClr val="1E1E1E"/>
                          </a:solidFill>
                          <a:effectLst/>
                          <a:latin typeface="Segoe UI" panose="020B0502040204020203" pitchFamily="34" charset="0"/>
                        </a:rPr>
                        <a:t>Alt+W</a:t>
                      </a:r>
                      <a:endParaRPr lang="en-US" sz="1100" dirty="0">
                        <a:solidFill>
                          <a:srgbClr val="1E1E1E"/>
                        </a:solidFill>
                        <a:effectLst/>
                        <a:latin typeface="Segoe UI" panose="020B0502040204020203" pitchFamily="34" charset="0"/>
                      </a:endParaRP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5738">
                <a:tc>
                  <a:txBody>
                    <a:bodyPr/>
                    <a:lstStyle/>
                    <a:p>
                      <a:pPr algn="ctr" fontAlgn="t"/>
                      <a:r>
                        <a:rPr lang="ar-JO" sz="1100">
                          <a:solidFill>
                            <a:srgbClr val="1E1E1E"/>
                          </a:solidFill>
                          <a:effectLst/>
                          <a:latin typeface="Segoe UI" panose="020B0502040204020203" pitchFamily="34" charset="0"/>
                        </a:rPr>
                        <a:t>فتح قائمة السياق</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a:solidFill>
                            <a:srgbClr val="1E1E1E"/>
                          </a:solidFill>
                          <a:effectLst/>
                          <a:latin typeface="Segoe UI" panose="020B0502040204020203" pitchFamily="34" charset="0"/>
                        </a:rPr>
                        <a:t>Shift+F10 </a:t>
                      </a:r>
                      <a:r>
                        <a:rPr lang="ar-JO" sz="1100" dirty="0">
                          <a:solidFill>
                            <a:srgbClr val="1E1E1E"/>
                          </a:solidFill>
                          <a:effectLst/>
                          <a:latin typeface="Segoe UI" panose="020B0502040204020203" pitchFamily="34" charset="0"/>
                        </a:rPr>
                        <a:t>أو</a:t>
                      </a:r>
                    </a:p>
                    <a:p>
                      <a:pPr algn="ctr" fontAlgn="t"/>
                      <a:r>
                        <a:rPr lang="ar-JO" sz="1100" dirty="0">
                          <a:solidFill>
                            <a:srgbClr val="1E1E1E"/>
                          </a:solidFill>
                          <a:effectLst/>
                          <a:latin typeface="Segoe UI" panose="020B0502040204020203" pitchFamily="34" charset="0"/>
                        </a:rPr>
                        <a:t>مفتاح قائمة </a:t>
                      </a:r>
                      <a:r>
                        <a:rPr lang="en-US" sz="1100" dirty="0">
                          <a:solidFill>
                            <a:srgbClr val="1E1E1E"/>
                          </a:solidFill>
                          <a:effectLst/>
                          <a:latin typeface="Segoe UI" panose="020B0502040204020203" pitchFamily="34" charset="0"/>
                        </a:rPr>
                        <a:t>Windows</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Segoe UI" panose="020B0502040204020203" pitchFamily="34" charset="0"/>
                        </a:rPr>
                        <a:t>إضافة حدود.</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a:solidFill>
                            <a:srgbClr val="1E1E1E"/>
                          </a:solidFill>
                          <a:effectLst/>
                          <a:latin typeface="Segoe UI" panose="020B0502040204020203" pitchFamily="34" charset="0"/>
                        </a:rPr>
                        <a:t>Alt+</a:t>
                      </a:r>
                      <a:r>
                        <a:rPr lang="ar-JO" sz="1100" dirty="0">
                          <a:solidFill>
                            <a:srgbClr val="1E1E1E"/>
                          </a:solidFill>
                          <a:effectLst/>
                          <a:latin typeface="Segoe UI" panose="020B0502040204020203" pitchFamily="34" charset="0"/>
                        </a:rPr>
                        <a:t>ء+وح</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Segoe UI" panose="020B0502040204020203" pitchFamily="34" charset="0"/>
                        </a:rPr>
                        <a:t>حذف عمود.</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err="1">
                          <a:solidFill>
                            <a:srgbClr val="1E1E1E"/>
                          </a:solidFill>
                          <a:effectLst/>
                          <a:latin typeface="Segoe UI" panose="020B0502040204020203" pitchFamily="34" charset="0"/>
                        </a:rPr>
                        <a:t>Alt+H</a:t>
                      </a:r>
                      <a:r>
                        <a:rPr lang="en-US" sz="1100" dirty="0">
                          <a:solidFill>
                            <a:srgbClr val="1E1E1E"/>
                          </a:solidFill>
                          <a:effectLst/>
                          <a:latin typeface="Segoe UI" panose="020B0502040204020203" pitchFamily="34" charset="0"/>
                        </a:rPr>
                        <a:t>،‏ D،‏ C</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5738">
                <a:tc>
                  <a:txBody>
                    <a:bodyPr/>
                    <a:lstStyle/>
                    <a:p>
                      <a:pPr algn="ctr" fontAlgn="t"/>
                      <a:r>
                        <a:rPr lang="ar-JO" sz="1100">
                          <a:solidFill>
                            <a:srgbClr val="1E1E1E"/>
                          </a:solidFill>
                          <a:effectLst/>
                          <a:latin typeface="Segoe UI" panose="020B0502040204020203" pitchFamily="34" charset="0"/>
                        </a:rPr>
                        <a:t>انتقل إلى علامة التبويب </a:t>
                      </a:r>
                      <a:r>
                        <a:rPr lang="ar-JO" sz="1100" b="1">
                          <a:solidFill>
                            <a:srgbClr val="1E1E1E"/>
                          </a:solidFill>
                          <a:effectLst/>
                          <a:latin typeface="Segoe UI" panose="020B0502040204020203" pitchFamily="34" charset="0"/>
                        </a:rPr>
                        <a:t>صيغة</a:t>
                      </a:r>
                      <a:r>
                        <a:rPr lang="ar-JO" sz="1100">
                          <a:solidFill>
                            <a:srgbClr val="1E1E1E"/>
                          </a:solidFill>
                          <a:effectLst/>
                          <a:latin typeface="Segoe UI" panose="020B0502040204020203" pitchFamily="34" charset="0"/>
                        </a:rPr>
                        <a:t> .</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err="1">
                          <a:solidFill>
                            <a:srgbClr val="1E1E1E"/>
                          </a:solidFill>
                          <a:effectLst/>
                          <a:latin typeface="Segoe UI" panose="020B0502040204020203" pitchFamily="34" charset="0"/>
                        </a:rPr>
                        <a:t>Alt+M</a:t>
                      </a:r>
                      <a:endParaRPr lang="en-US" sz="1100" dirty="0">
                        <a:solidFill>
                          <a:srgbClr val="1E1E1E"/>
                        </a:solidFill>
                        <a:effectLst/>
                        <a:latin typeface="Segoe UI" panose="020B0502040204020203" pitchFamily="34" charset="0"/>
                      </a:endParaRP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Segoe UI" panose="020B0502040204020203" pitchFamily="34" charset="0"/>
                        </a:rPr>
                        <a:t>إخفاء الصفوف المحددة.</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a:solidFill>
                            <a:srgbClr val="1E1E1E"/>
                          </a:solidFill>
                          <a:effectLst/>
                          <a:latin typeface="Segoe UI" panose="020B0502040204020203" pitchFamily="34" charset="0"/>
                        </a:rPr>
                        <a:t>Ctrl+9</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Segoe UI" panose="020B0502040204020203" pitchFamily="34" charset="0"/>
                        </a:rPr>
                        <a:t>إخفاء الأعمدة المحددة.</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a:solidFill>
                            <a:srgbClr val="1E1E1E"/>
                          </a:solidFill>
                          <a:effectLst/>
                          <a:latin typeface="Segoe UI" panose="020B0502040204020203" pitchFamily="34" charset="0"/>
                        </a:rPr>
                        <a:t>CTRL+0</a:t>
                      </a:r>
                    </a:p>
                  </a:txBody>
                  <a:tcPr marL="29441" marR="29441" marT="11776" marB="1177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6" name="TextBox 5"/>
          <p:cNvSpPr txBox="1"/>
          <p:nvPr/>
        </p:nvSpPr>
        <p:spPr>
          <a:xfrm>
            <a:off x="-74340" y="198458"/>
            <a:ext cx="6170340" cy="461665"/>
          </a:xfrm>
          <a:prstGeom prst="rect">
            <a:avLst/>
          </a:prstGeom>
          <a:noFill/>
        </p:spPr>
        <p:txBody>
          <a:bodyPr wrap="square" rtlCol="0">
            <a:spAutoFit/>
          </a:bodyPr>
          <a:lstStyle/>
          <a:p>
            <a:pPr algn="r" rtl="1"/>
            <a:r>
              <a:rPr lang="ar-JO" sz="2400" b="1" dirty="0" smtClean="0"/>
              <a:t>أهم الاختصارات في اكسل </a:t>
            </a:r>
            <a:endParaRPr lang="en-US" sz="2400" b="1" dirty="0"/>
          </a:p>
        </p:txBody>
      </p:sp>
    </p:spTree>
    <p:extLst>
      <p:ext uri="{BB962C8B-B14F-4D97-AF65-F5344CB8AC3E}">
        <p14:creationId xmlns:p14="http://schemas.microsoft.com/office/powerpoint/2010/main" val="35786925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6"/>
          <p:cNvSpPr/>
          <p:nvPr/>
        </p:nvSpPr>
        <p:spPr>
          <a:xfrm>
            <a:off x="6437376" y="406432"/>
            <a:ext cx="4509298" cy="45719"/>
          </a:xfrm>
          <a:custGeom>
            <a:avLst/>
            <a:gdLst/>
            <a:ahLst/>
            <a:cxnLst/>
            <a:rect l="l" t="t" r="r" b="b"/>
            <a:pathLst>
              <a:path w="4210684" h="21590">
                <a:moveTo>
                  <a:pt x="4210126" y="0"/>
                </a:moveTo>
                <a:lnTo>
                  <a:pt x="0" y="0"/>
                </a:lnTo>
                <a:lnTo>
                  <a:pt x="0" y="21107"/>
                </a:lnTo>
                <a:lnTo>
                  <a:pt x="4210126" y="21107"/>
                </a:lnTo>
                <a:lnTo>
                  <a:pt x="4210126" y="0"/>
                </a:lnTo>
                <a:close/>
              </a:path>
            </a:pathLst>
          </a:custGeom>
          <a:solidFill>
            <a:srgbClr val="00A44D"/>
          </a:solidFill>
        </p:spPr>
        <p:txBody>
          <a:bodyPr wrap="square" lIns="0" tIns="0" rIns="0" bIns="0" rtlCol="0"/>
          <a:lstStyle/>
          <a:p>
            <a:endParaRPr/>
          </a:p>
        </p:txBody>
      </p:sp>
      <p:sp>
        <p:nvSpPr>
          <p:cNvPr id="2" name="Rectangle 1"/>
          <p:cNvSpPr/>
          <p:nvPr/>
        </p:nvSpPr>
        <p:spPr>
          <a:xfrm>
            <a:off x="1097280" y="1838572"/>
            <a:ext cx="10071463" cy="1754326"/>
          </a:xfrm>
          <a:prstGeom prst="rect">
            <a:avLst/>
          </a:prstGeom>
        </p:spPr>
        <p:txBody>
          <a:bodyPr wrap="square">
            <a:spAutoFit/>
          </a:bodyPr>
          <a:lstStyle/>
          <a:p>
            <a:pPr algn="r"/>
            <a:r>
              <a:rPr lang="ar-JO" dirty="0">
                <a:solidFill>
                  <a:srgbClr val="1E1E1E"/>
                </a:solidFill>
                <a:latin typeface="Segoe UI" panose="020B0502040204020203" pitchFamily="34" charset="0"/>
              </a:rPr>
              <a:t>ن </a:t>
            </a:r>
            <a:r>
              <a:rPr lang="en-US" dirty="0">
                <a:solidFill>
                  <a:srgbClr val="1E1E1E"/>
                </a:solidFill>
                <a:latin typeface="Segoe UI" panose="020B0502040204020203" pitchFamily="34" charset="0"/>
              </a:rPr>
              <a:t>Excel </a:t>
            </a:r>
            <a:r>
              <a:rPr lang="ar-JO" dirty="0">
                <a:solidFill>
                  <a:srgbClr val="1E1E1E"/>
                </a:solidFill>
                <a:latin typeface="Segoe UI" panose="020B0502040204020203" pitchFamily="34" charset="0"/>
              </a:rPr>
              <a:t>هو أداة فعالة ورائعة لاستحصال نتائج لها معنى من كميات هائلة من البيانات. ولكنه يعمل بشكل جيد أيضاً للحسابات البسيطة وتعقب أي نوع من المعلومات تقريباً. والمفتاح الأساسي لحل كل تلك الإمكانيات هي شبكة الخلايا. يمكن أن تحتوي الخلايا على أرقام أو نصوص أو صيغ</a:t>
            </a:r>
            <a:endParaRPr lang="en-US" dirty="0">
              <a:solidFill>
                <a:srgbClr val="1E1E1E"/>
              </a:solidFill>
              <a:latin typeface="Segoe UI" panose="020B0502040204020203" pitchFamily="34" charset="0"/>
            </a:endParaRPr>
          </a:p>
          <a:p>
            <a:pPr algn="r"/>
            <a:endParaRPr lang="en-US" dirty="0">
              <a:solidFill>
                <a:srgbClr val="1E1E1E"/>
              </a:solidFill>
              <a:latin typeface="Segoe UI" panose="020B0502040204020203" pitchFamily="34" charset="0"/>
            </a:endParaRPr>
          </a:p>
          <a:p>
            <a:pPr algn="r"/>
            <a:r>
              <a:rPr lang="ar-JO" dirty="0">
                <a:solidFill>
                  <a:srgbClr val="1E1E1E"/>
                </a:solidFill>
                <a:latin typeface="Segoe UI" panose="020B0502040204020203" pitchFamily="34" charset="0"/>
              </a:rPr>
              <a:t>. ويمكنك وضع البيانات في الخلايا وتجميعها في صفوف وأعمدة. يسمح لك ذلك بتجميع بياناتك وفرزها وتصفيتها ووضعها في جداول وإنشاء مخططات ذات مظهر رائع. دعنا نستعرض الخطوات الأساسية لتمكينك من بدء استخدامه.</a:t>
            </a:r>
            <a:endParaRPr lang="en-US" dirty="0"/>
          </a:p>
        </p:txBody>
      </p:sp>
      <p:sp>
        <p:nvSpPr>
          <p:cNvPr id="3" name="Rectangle 2"/>
          <p:cNvSpPr/>
          <p:nvPr/>
        </p:nvSpPr>
        <p:spPr>
          <a:xfrm>
            <a:off x="3619620" y="221318"/>
            <a:ext cx="2706190" cy="461665"/>
          </a:xfrm>
          <a:prstGeom prst="rect">
            <a:avLst/>
          </a:prstGeom>
        </p:spPr>
        <p:txBody>
          <a:bodyPr wrap="none">
            <a:spAutoFit/>
          </a:bodyPr>
          <a:lstStyle/>
          <a:p>
            <a:pPr algn="r" rtl="1"/>
            <a:r>
              <a:rPr lang="ar-JO" sz="2400" dirty="0">
                <a:solidFill>
                  <a:srgbClr val="1E1E1E"/>
                </a:solidFill>
                <a:latin typeface="Segoe UI Light" panose="020B0502040204020203" pitchFamily="34" charset="0"/>
              </a:rPr>
              <a:t>المهام الأساسية في </a:t>
            </a:r>
            <a:r>
              <a:rPr lang="en-US" sz="2400" dirty="0">
                <a:solidFill>
                  <a:srgbClr val="1E1E1E"/>
                </a:solidFill>
                <a:latin typeface="Segoe UI Light" panose="020B0502040204020203" pitchFamily="34" charset="0"/>
              </a:rPr>
              <a:t>Excel</a:t>
            </a:r>
            <a:endParaRPr lang="en-US" sz="2400" b="0" i="0" dirty="0">
              <a:solidFill>
                <a:srgbClr val="1E1E1E"/>
              </a:solidFill>
              <a:effectLst/>
              <a:latin typeface="Segoe UI Light" panose="020B0502040204020203" pitchFamily="34" charset="0"/>
            </a:endParaRPr>
          </a:p>
        </p:txBody>
      </p:sp>
    </p:spTree>
    <p:extLst>
      <p:ext uri="{BB962C8B-B14F-4D97-AF65-F5344CB8AC3E}">
        <p14:creationId xmlns:p14="http://schemas.microsoft.com/office/powerpoint/2010/main" val="18855742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6"/>
          <p:cNvSpPr/>
          <p:nvPr/>
        </p:nvSpPr>
        <p:spPr>
          <a:xfrm>
            <a:off x="6437376" y="406432"/>
            <a:ext cx="4509298" cy="45719"/>
          </a:xfrm>
          <a:custGeom>
            <a:avLst/>
            <a:gdLst/>
            <a:ahLst/>
            <a:cxnLst/>
            <a:rect l="l" t="t" r="r" b="b"/>
            <a:pathLst>
              <a:path w="4210684" h="21590">
                <a:moveTo>
                  <a:pt x="4210126" y="0"/>
                </a:moveTo>
                <a:lnTo>
                  <a:pt x="0" y="0"/>
                </a:lnTo>
                <a:lnTo>
                  <a:pt x="0" y="21107"/>
                </a:lnTo>
                <a:lnTo>
                  <a:pt x="4210126" y="21107"/>
                </a:lnTo>
                <a:lnTo>
                  <a:pt x="4210126" y="0"/>
                </a:lnTo>
                <a:close/>
              </a:path>
            </a:pathLst>
          </a:custGeom>
          <a:solidFill>
            <a:srgbClr val="00A44D"/>
          </a:solidFill>
        </p:spPr>
        <p:txBody>
          <a:bodyPr wrap="square" lIns="0" tIns="0" rIns="0" bIns="0" rtlCol="0"/>
          <a:lstStyle/>
          <a:p>
            <a:endParaRPr/>
          </a:p>
        </p:txBody>
      </p:sp>
      <p:graphicFrame>
        <p:nvGraphicFramePr>
          <p:cNvPr id="2" name="Table 1"/>
          <p:cNvGraphicFramePr>
            <a:graphicFrameLocks noGrp="1"/>
          </p:cNvGraphicFramePr>
          <p:nvPr>
            <p:extLst>
              <p:ext uri="{D42A27DB-BD31-4B8C-83A1-F6EECF244321}">
                <p14:modId xmlns:p14="http://schemas.microsoft.com/office/powerpoint/2010/main" val="3004412388"/>
              </p:ext>
            </p:extLst>
          </p:nvPr>
        </p:nvGraphicFramePr>
        <p:xfrm>
          <a:off x="0" y="814976"/>
          <a:ext cx="12192000" cy="6508559"/>
        </p:xfrm>
        <a:graphic>
          <a:graphicData uri="http://schemas.openxmlformats.org/drawingml/2006/table">
            <a:tbl>
              <a:tblPr/>
              <a:tblGrid>
                <a:gridCol w="7786838"/>
                <a:gridCol w="4405162"/>
              </a:tblGrid>
              <a:tr h="204662">
                <a:tc>
                  <a:txBody>
                    <a:bodyPr/>
                    <a:lstStyle/>
                    <a:p>
                      <a:pPr algn="ctr"/>
                      <a:r>
                        <a:rPr lang="ar-JO" sz="1100" b="0" dirty="0">
                          <a:solidFill>
                            <a:srgbClr val="393939"/>
                          </a:solidFill>
                          <a:effectLst/>
                          <a:latin typeface="+mn-lt"/>
                        </a:rPr>
                        <a:t>تنفيذ هذا الإجراء</a:t>
                      </a:r>
                    </a:p>
                  </a:txBody>
                  <a:tcPr marL="31750" marR="6350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a:r>
                        <a:rPr lang="ar-JO" sz="1100" b="0">
                          <a:solidFill>
                            <a:srgbClr val="393939"/>
                          </a:solidFill>
                          <a:effectLst/>
                          <a:latin typeface="+mn-lt"/>
                        </a:rPr>
                        <a:t>اضغط على</a:t>
                      </a:r>
                    </a:p>
                  </a:txBody>
                  <a:tcPr marL="31750" marR="6350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r>
              <a:tr h="209213">
                <a:tc>
                  <a:txBody>
                    <a:bodyPr/>
                    <a:lstStyle/>
                    <a:p>
                      <a:pPr algn="ctr" fontAlgn="t"/>
                      <a:r>
                        <a:rPr lang="ar-JO" sz="1100">
                          <a:solidFill>
                            <a:srgbClr val="1E1E1E"/>
                          </a:solidFill>
                          <a:effectLst/>
                          <a:latin typeface="+mn-lt"/>
                        </a:rPr>
                        <a:t>انتقل إلى الحقل </a:t>
                      </a:r>
                      <a:r>
                        <a:rPr lang="ar-JO" sz="1100" b="1">
                          <a:solidFill>
                            <a:srgbClr val="1E1E1E"/>
                          </a:solidFill>
                          <a:effectLst/>
                          <a:latin typeface="+mn-lt"/>
                        </a:rPr>
                        <a:t>أخبرني المزيد</a:t>
                      </a:r>
                      <a:r>
                        <a:rPr lang="ar-JO" sz="1100">
                          <a:solidFill>
                            <a:srgbClr val="1E1E1E"/>
                          </a:solidFill>
                          <a:effectLst/>
                          <a:latin typeface="+mn-lt"/>
                        </a:rPr>
                        <a:t> أو </a:t>
                      </a:r>
                      <a:r>
                        <a:rPr lang="ar-JO" sz="1100" b="1">
                          <a:solidFill>
                            <a:srgbClr val="1E1E1E"/>
                          </a:solidFill>
                          <a:effectLst/>
                          <a:latin typeface="+mn-lt"/>
                        </a:rPr>
                        <a:t>البحث</a:t>
                      </a:r>
                      <a:r>
                        <a:rPr lang="ar-JO" sz="1100">
                          <a:solidFill>
                            <a:srgbClr val="1E1E1E"/>
                          </a:solidFill>
                          <a:effectLst/>
                          <a:latin typeface="+mn-lt"/>
                        </a:rPr>
                        <a:t> على الشريط واكتب مصطلح بحث للحصول على المساعدة أو محتوى التعليمات.</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err="1">
                          <a:solidFill>
                            <a:srgbClr val="1E1E1E"/>
                          </a:solidFill>
                          <a:effectLst/>
                          <a:latin typeface="+mn-lt"/>
                        </a:rPr>
                        <a:t>Alt+Q</a:t>
                      </a:r>
                      <a:r>
                        <a:rPr lang="en-US" sz="1100" dirty="0">
                          <a:solidFill>
                            <a:srgbClr val="1E1E1E"/>
                          </a:solidFill>
                          <a:effectLst/>
                          <a:latin typeface="+mn-lt"/>
                        </a:rPr>
                        <a:t>، </a:t>
                      </a:r>
                      <a:r>
                        <a:rPr lang="ar-JO" sz="1100" dirty="0">
                          <a:solidFill>
                            <a:srgbClr val="1E1E1E"/>
                          </a:solidFill>
                          <a:effectLst/>
                          <a:latin typeface="+mn-lt"/>
                        </a:rPr>
                        <a:t>ثم أدخل مصطلح البحث.</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mn-lt"/>
                        </a:rPr>
                        <a:t>افتح </a:t>
                      </a:r>
                      <a:r>
                        <a:rPr lang="ar-JO" sz="1100" b="1">
                          <a:solidFill>
                            <a:srgbClr val="1E1E1E"/>
                          </a:solidFill>
                          <a:effectLst/>
                          <a:latin typeface="+mn-lt"/>
                        </a:rPr>
                        <a:t>القائمة ملف</a:t>
                      </a:r>
                      <a:r>
                        <a:rPr lang="ar-JO" sz="1100">
                          <a:solidFill>
                            <a:srgbClr val="1E1E1E"/>
                          </a:solidFill>
                          <a:effectLst/>
                          <a:latin typeface="+mn-lt"/>
                        </a:rPr>
                        <a:t>.</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err="1">
                          <a:solidFill>
                            <a:srgbClr val="1E1E1E"/>
                          </a:solidFill>
                          <a:effectLst/>
                          <a:latin typeface="+mn-lt"/>
                        </a:rPr>
                        <a:t>Alt+F</a:t>
                      </a:r>
                      <a:endParaRPr lang="en-US" sz="1100" dirty="0">
                        <a:solidFill>
                          <a:srgbClr val="1E1E1E"/>
                        </a:solidFill>
                        <a:effectLst/>
                        <a:latin typeface="+mn-lt"/>
                      </a:endParaRP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5738">
                <a:tc>
                  <a:txBody>
                    <a:bodyPr/>
                    <a:lstStyle/>
                    <a:p>
                      <a:pPr algn="ctr" fontAlgn="t"/>
                      <a:r>
                        <a:rPr lang="ar-JO" sz="1100">
                          <a:solidFill>
                            <a:srgbClr val="1E1E1E"/>
                          </a:solidFill>
                          <a:effectLst/>
                          <a:latin typeface="+mn-lt"/>
                        </a:rPr>
                        <a:t>افتح علامة التبويب </a:t>
                      </a:r>
                      <a:r>
                        <a:rPr lang="ar-JO" sz="1100" b="1">
                          <a:solidFill>
                            <a:srgbClr val="1E1E1E"/>
                          </a:solidFill>
                          <a:effectLst/>
                          <a:latin typeface="+mn-lt"/>
                        </a:rPr>
                        <a:t>الصفحة الرئيسية</a:t>
                      </a:r>
                      <a:r>
                        <a:rPr lang="ar-JO" sz="1100">
                          <a:solidFill>
                            <a:srgbClr val="1E1E1E"/>
                          </a:solidFill>
                          <a:effectLst/>
                          <a:latin typeface="+mn-lt"/>
                        </a:rPr>
                        <a:t> وتنسيق النص والأرقام واستخدم أداة البحث.</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a:solidFill>
                            <a:srgbClr val="1E1E1E"/>
                          </a:solidFill>
                          <a:effectLst/>
                          <a:latin typeface="+mn-lt"/>
                        </a:rPr>
                        <a:t>Alt+H</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mn-lt"/>
                        </a:rPr>
                        <a:t>فتح علامة التبويب </a:t>
                      </a:r>
                      <a:r>
                        <a:rPr lang="ar-JO" sz="1100" b="1">
                          <a:solidFill>
                            <a:srgbClr val="1E1E1E"/>
                          </a:solidFill>
                          <a:effectLst/>
                          <a:latin typeface="+mn-lt"/>
                        </a:rPr>
                        <a:t>«إدراج»</a:t>
                      </a:r>
                      <a:r>
                        <a:rPr lang="ar-JO" sz="1100">
                          <a:solidFill>
                            <a:srgbClr val="1E1E1E"/>
                          </a:solidFill>
                          <a:effectLst/>
                          <a:latin typeface="+mn-lt"/>
                        </a:rPr>
                        <a:t> وإدراج </a:t>
                      </a:r>
                      <a:r>
                        <a:rPr lang="en-US" sz="1100">
                          <a:solidFill>
                            <a:srgbClr val="1E1E1E"/>
                          </a:solidFill>
                          <a:effectLst/>
                          <a:latin typeface="+mn-lt"/>
                        </a:rPr>
                        <a:t>PivotTables </a:t>
                      </a:r>
                      <a:r>
                        <a:rPr lang="ar-JO" sz="1100">
                          <a:solidFill>
                            <a:srgbClr val="1E1E1E"/>
                          </a:solidFill>
                          <a:effectLst/>
                          <a:latin typeface="+mn-lt"/>
                        </a:rPr>
                        <a:t>أو المخططات أو الوظائف الإضافية أو خطوط المؤشرات أو الصور أو الأشكال أو الرؤوس أو مربعات النص.</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a:solidFill>
                            <a:srgbClr val="1E1E1E"/>
                          </a:solidFill>
                          <a:effectLst/>
                          <a:latin typeface="+mn-lt"/>
                        </a:rPr>
                        <a:t>Alt+N</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mn-lt"/>
                        </a:rPr>
                        <a:t>فتح علامة التبويب </a:t>
                      </a:r>
                      <a:r>
                        <a:rPr lang="ar-JO" sz="1100" b="1">
                          <a:solidFill>
                            <a:srgbClr val="1E1E1E"/>
                          </a:solidFill>
                          <a:effectLst/>
                          <a:latin typeface="+mn-lt"/>
                        </a:rPr>
                        <a:t>تخطيط الصفحة</a:t>
                      </a:r>
                      <a:r>
                        <a:rPr lang="ar-JO" sz="1100">
                          <a:solidFill>
                            <a:srgbClr val="1E1E1E"/>
                          </a:solidFill>
                          <a:effectLst/>
                          <a:latin typeface="+mn-lt"/>
                        </a:rPr>
                        <a:t> والعمل على السمات وإعداد الصفحة والقياس والمحاذاة.</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err="1">
                          <a:solidFill>
                            <a:srgbClr val="1E1E1E"/>
                          </a:solidFill>
                          <a:effectLst/>
                          <a:latin typeface="+mn-lt"/>
                        </a:rPr>
                        <a:t>Alt+P</a:t>
                      </a:r>
                      <a:endParaRPr lang="en-US" sz="1100" dirty="0">
                        <a:solidFill>
                          <a:srgbClr val="1E1E1E"/>
                        </a:solidFill>
                        <a:effectLst/>
                        <a:latin typeface="+mn-lt"/>
                      </a:endParaRP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mn-lt"/>
                        </a:rPr>
                        <a:t>فتح علامة التبويب </a:t>
                      </a:r>
                      <a:r>
                        <a:rPr lang="ar-JO" sz="1100" b="1">
                          <a:solidFill>
                            <a:srgbClr val="1E1E1E"/>
                          </a:solidFill>
                          <a:effectLst/>
                          <a:latin typeface="+mn-lt"/>
                        </a:rPr>
                        <a:t>«الصيغ»</a:t>
                      </a:r>
                      <a:r>
                        <a:rPr lang="ar-JO" sz="1100">
                          <a:solidFill>
                            <a:srgbClr val="1E1E1E"/>
                          </a:solidFill>
                          <a:effectLst/>
                          <a:latin typeface="+mn-lt"/>
                        </a:rPr>
                        <a:t> وإدراج الوظائف والعمليات الحسابية وتتبعها وتخصيصها.</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err="1">
                          <a:solidFill>
                            <a:srgbClr val="1E1E1E"/>
                          </a:solidFill>
                          <a:effectLst/>
                          <a:latin typeface="+mn-lt"/>
                        </a:rPr>
                        <a:t>Alt+M</a:t>
                      </a:r>
                      <a:endParaRPr lang="en-US" sz="1100" dirty="0">
                        <a:solidFill>
                          <a:srgbClr val="1E1E1E"/>
                        </a:solidFill>
                        <a:effectLst/>
                        <a:latin typeface="+mn-lt"/>
                      </a:endParaRP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mn-lt"/>
                        </a:rPr>
                        <a:t>فتح علامة التبويب </a:t>
                      </a:r>
                      <a:r>
                        <a:rPr lang="ar-JO" sz="1100" b="1">
                          <a:solidFill>
                            <a:srgbClr val="1E1E1E"/>
                          </a:solidFill>
                          <a:effectLst/>
                          <a:latin typeface="+mn-lt"/>
                        </a:rPr>
                        <a:t>البيانات</a:t>
                      </a:r>
                      <a:r>
                        <a:rPr lang="ar-JO" sz="1100">
                          <a:solidFill>
                            <a:srgbClr val="1E1E1E"/>
                          </a:solidFill>
                          <a:effectLst/>
                          <a:latin typeface="+mn-lt"/>
                        </a:rPr>
                        <a:t> والاتصال بالبيانات وفرزها وتصفيتها وتحليلها والعمل معها.</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err="1">
                          <a:solidFill>
                            <a:srgbClr val="1E1E1E"/>
                          </a:solidFill>
                          <a:effectLst/>
                          <a:latin typeface="+mn-lt"/>
                        </a:rPr>
                        <a:t>Alt+A</a:t>
                      </a:r>
                      <a:endParaRPr lang="en-US" sz="1100" dirty="0">
                        <a:solidFill>
                          <a:srgbClr val="1E1E1E"/>
                        </a:solidFill>
                        <a:effectLst/>
                        <a:latin typeface="+mn-lt"/>
                      </a:endParaRP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mn-lt"/>
                        </a:rPr>
                        <a:t>فتح علامة التبويب </a:t>
                      </a:r>
                      <a:r>
                        <a:rPr lang="ar-JO" sz="1100" b="1">
                          <a:solidFill>
                            <a:srgbClr val="1E1E1E"/>
                          </a:solidFill>
                          <a:effectLst/>
                          <a:latin typeface="+mn-lt"/>
                        </a:rPr>
                        <a:t>مراجعة</a:t>
                      </a:r>
                      <a:r>
                        <a:rPr lang="ar-JO" sz="1100">
                          <a:solidFill>
                            <a:srgbClr val="1E1E1E"/>
                          </a:solidFill>
                          <a:effectLst/>
                          <a:latin typeface="+mn-lt"/>
                        </a:rPr>
                        <a:t> وإجراء التدقيق الإملائي وإضافة التعليقات المترابطة، وحماية المصنفات والأوراق.</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err="1">
                          <a:solidFill>
                            <a:srgbClr val="1E1E1E"/>
                          </a:solidFill>
                          <a:effectLst/>
                          <a:latin typeface="+mn-lt"/>
                        </a:rPr>
                        <a:t>Alt+R</a:t>
                      </a:r>
                      <a:endParaRPr lang="en-US" sz="1100" dirty="0">
                        <a:solidFill>
                          <a:srgbClr val="1E1E1E"/>
                        </a:solidFill>
                        <a:effectLst/>
                        <a:latin typeface="+mn-lt"/>
                      </a:endParaRP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mn-lt"/>
                        </a:rPr>
                        <a:t>فتح علامة التبويب </a:t>
                      </a:r>
                      <a:r>
                        <a:rPr lang="ar-JO" sz="1100" b="1">
                          <a:solidFill>
                            <a:srgbClr val="1E1E1E"/>
                          </a:solidFill>
                          <a:effectLst/>
                          <a:latin typeface="+mn-lt"/>
                        </a:rPr>
                        <a:t>عرض</a:t>
                      </a:r>
                      <a:r>
                        <a:rPr lang="ar-JO" sz="1100">
                          <a:solidFill>
                            <a:srgbClr val="1E1E1E"/>
                          </a:solidFill>
                          <a:effectLst/>
                          <a:latin typeface="+mn-lt"/>
                        </a:rPr>
                        <a:t> ومعاينة فواصل الصفحات والتخطيطات وإظهار وإخفاء خطوط الشبكة والعناوين وتعيين نطاق التكبير/التصغير وإدارة النوافذ والأجزاء وعرض وحدات الماكرو.</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err="1">
                          <a:solidFill>
                            <a:srgbClr val="1E1E1E"/>
                          </a:solidFill>
                          <a:effectLst/>
                          <a:latin typeface="+mn-lt"/>
                        </a:rPr>
                        <a:t>Alt+W</a:t>
                      </a:r>
                      <a:endParaRPr lang="en-US" sz="1100" dirty="0">
                        <a:solidFill>
                          <a:srgbClr val="1E1E1E"/>
                        </a:solidFill>
                        <a:effectLst/>
                        <a:latin typeface="+mn-lt"/>
                      </a:endParaRP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a:r>
                        <a:rPr lang="ar-JO" sz="1100" b="0">
                          <a:solidFill>
                            <a:srgbClr val="393939"/>
                          </a:solidFill>
                          <a:effectLst/>
                          <a:latin typeface="+mn-lt"/>
                        </a:rPr>
                        <a:t>تنفيذ هذا الإجراء</a:t>
                      </a:r>
                    </a:p>
                  </a:txBody>
                  <a:tcPr marL="31750" marR="6350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ar-JO" sz="1100" b="0" dirty="0">
                          <a:solidFill>
                            <a:srgbClr val="393939"/>
                          </a:solidFill>
                          <a:effectLst/>
                          <a:latin typeface="+mn-lt"/>
                        </a:rPr>
                        <a:t>اضغط على</a:t>
                      </a:r>
                    </a:p>
                  </a:txBody>
                  <a:tcPr marL="31750" marR="6350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mn-lt"/>
                        </a:rPr>
                        <a:t>انتقل إلى الحقل </a:t>
                      </a:r>
                      <a:r>
                        <a:rPr lang="ar-JO" sz="1100" b="1">
                          <a:solidFill>
                            <a:srgbClr val="1E1E1E"/>
                          </a:solidFill>
                          <a:effectLst/>
                          <a:latin typeface="+mn-lt"/>
                        </a:rPr>
                        <a:t>أخبرني المزيد</a:t>
                      </a:r>
                      <a:r>
                        <a:rPr lang="ar-JO" sz="1100">
                          <a:solidFill>
                            <a:srgbClr val="1E1E1E"/>
                          </a:solidFill>
                          <a:effectLst/>
                          <a:latin typeface="+mn-lt"/>
                        </a:rPr>
                        <a:t> أو </a:t>
                      </a:r>
                      <a:r>
                        <a:rPr lang="ar-JO" sz="1100" b="1">
                          <a:solidFill>
                            <a:srgbClr val="1E1E1E"/>
                          </a:solidFill>
                          <a:effectLst/>
                          <a:latin typeface="+mn-lt"/>
                        </a:rPr>
                        <a:t>البحث</a:t>
                      </a:r>
                      <a:r>
                        <a:rPr lang="ar-JO" sz="1100">
                          <a:solidFill>
                            <a:srgbClr val="1E1E1E"/>
                          </a:solidFill>
                          <a:effectLst/>
                          <a:latin typeface="+mn-lt"/>
                        </a:rPr>
                        <a:t> على الشريط واكتب مصطلح بحث للحصول على المساعدة أو محتوى التعليمات.</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err="1">
                          <a:solidFill>
                            <a:srgbClr val="1E1E1E"/>
                          </a:solidFill>
                          <a:effectLst/>
                          <a:latin typeface="+mn-lt"/>
                        </a:rPr>
                        <a:t>Alt+Q</a:t>
                      </a:r>
                      <a:r>
                        <a:rPr lang="en-US" sz="1100" dirty="0">
                          <a:solidFill>
                            <a:srgbClr val="1E1E1E"/>
                          </a:solidFill>
                          <a:effectLst/>
                          <a:latin typeface="+mn-lt"/>
                        </a:rPr>
                        <a:t>، </a:t>
                      </a:r>
                      <a:r>
                        <a:rPr lang="ar-JO" sz="1100" dirty="0">
                          <a:solidFill>
                            <a:srgbClr val="1E1E1E"/>
                          </a:solidFill>
                          <a:effectLst/>
                          <a:latin typeface="+mn-lt"/>
                        </a:rPr>
                        <a:t>ثم أدخل مصطلح البحث.</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mn-lt"/>
                        </a:rPr>
                        <a:t>افتح </a:t>
                      </a:r>
                      <a:r>
                        <a:rPr lang="ar-JO" sz="1100" b="1">
                          <a:solidFill>
                            <a:srgbClr val="1E1E1E"/>
                          </a:solidFill>
                          <a:effectLst/>
                          <a:latin typeface="+mn-lt"/>
                        </a:rPr>
                        <a:t>القائمة ملف</a:t>
                      </a:r>
                      <a:r>
                        <a:rPr lang="ar-JO" sz="1100">
                          <a:solidFill>
                            <a:srgbClr val="1E1E1E"/>
                          </a:solidFill>
                          <a:effectLst/>
                          <a:latin typeface="+mn-lt"/>
                        </a:rPr>
                        <a:t>.</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a:solidFill>
                            <a:srgbClr val="1E1E1E"/>
                          </a:solidFill>
                          <a:effectLst/>
                          <a:latin typeface="+mn-lt"/>
                        </a:rPr>
                        <a:t>Alt+F</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5738">
                <a:tc>
                  <a:txBody>
                    <a:bodyPr/>
                    <a:lstStyle/>
                    <a:p>
                      <a:pPr algn="ctr" fontAlgn="t"/>
                      <a:r>
                        <a:rPr lang="ar-JO" sz="1100">
                          <a:solidFill>
                            <a:srgbClr val="1E1E1E"/>
                          </a:solidFill>
                          <a:effectLst/>
                          <a:latin typeface="+mn-lt"/>
                        </a:rPr>
                        <a:t>افتح علامة التبويب </a:t>
                      </a:r>
                      <a:r>
                        <a:rPr lang="ar-JO" sz="1100" b="1">
                          <a:solidFill>
                            <a:srgbClr val="1E1E1E"/>
                          </a:solidFill>
                          <a:effectLst/>
                          <a:latin typeface="+mn-lt"/>
                        </a:rPr>
                        <a:t>الصفحة الرئيسية</a:t>
                      </a:r>
                      <a:r>
                        <a:rPr lang="ar-JO" sz="1100">
                          <a:solidFill>
                            <a:srgbClr val="1E1E1E"/>
                          </a:solidFill>
                          <a:effectLst/>
                          <a:latin typeface="+mn-lt"/>
                        </a:rPr>
                        <a:t> وتنسيق النص والأرقام واستخدم أداة البحث.</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a:solidFill>
                            <a:srgbClr val="1E1E1E"/>
                          </a:solidFill>
                          <a:effectLst/>
                          <a:latin typeface="+mn-lt"/>
                        </a:rPr>
                        <a:t>Alt+H</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5738">
                <a:tc>
                  <a:txBody>
                    <a:bodyPr/>
                    <a:lstStyle/>
                    <a:p>
                      <a:pPr algn="ctr" fontAlgn="t"/>
                      <a:r>
                        <a:rPr lang="ar-JO" sz="1100">
                          <a:solidFill>
                            <a:srgbClr val="1E1E1E"/>
                          </a:solidFill>
                          <a:effectLst/>
                          <a:latin typeface="+mn-lt"/>
                        </a:rPr>
                        <a:t>فتح علامة التبويب </a:t>
                      </a:r>
                      <a:r>
                        <a:rPr lang="ar-JO" sz="1100" b="1">
                          <a:solidFill>
                            <a:srgbClr val="1E1E1E"/>
                          </a:solidFill>
                          <a:effectLst/>
                          <a:latin typeface="+mn-lt"/>
                        </a:rPr>
                        <a:t>«إدراج»</a:t>
                      </a:r>
                      <a:r>
                        <a:rPr lang="ar-JO" sz="1100">
                          <a:solidFill>
                            <a:srgbClr val="1E1E1E"/>
                          </a:solidFill>
                          <a:effectLst/>
                          <a:latin typeface="+mn-lt"/>
                        </a:rPr>
                        <a:t> وإدراج </a:t>
                      </a:r>
                      <a:r>
                        <a:rPr lang="en-US" sz="1100">
                          <a:solidFill>
                            <a:srgbClr val="1E1E1E"/>
                          </a:solidFill>
                          <a:effectLst/>
                          <a:latin typeface="+mn-lt"/>
                        </a:rPr>
                        <a:t>PivotTables </a:t>
                      </a:r>
                      <a:r>
                        <a:rPr lang="ar-JO" sz="1100">
                          <a:solidFill>
                            <a:srgbClr val="1E1E1E"/>
                          </a:solidFill>
                          <a:effectLst/>
                          <a:latin typeface="+mn-lt"/>
                        </a:rPr>
                        <a:t>أو المخططات أو الوظائف الإضافية أو خطوط المؤشرات أو الصور أو الأشكال أو الرؤوس أو مربعات النص.</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a:solidFill>
                            <a:srgbClr val="1E1E1E"/>
                          </a:solidFill>
                          <a:effectLst/>
                          <a:latin typeface="+mn-lt"/>
                        </a:rPr>
                        <a:t>Alt+N</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5738">
                <a:tc>
                  <a:txBody>
                    <a:bodyPr/>
                    <a:lstStyle/>
                    <a:p>
                      <a:pPr algn="ctr" fontAlgn="t"/>
                      <a:r>
                        <a:rPr lang="ar-JO" sz="1100">
                          <a:solidFill>
                            <a:srgbClr val="1E1E1E"/>
                          </a:solidFill>
                          <a:effectLst/>
                          <a:latin typeface="+mn-lt"/>
                        </a:rPr>
                        <a:t>فتح علامة التبويب </a:t>
                      </a:r>
                      <a:r>
                        <a:rPr lang="ar-JO" sz="1100" b="1">
                          <a:solidFill>
                            <a:srgbClr val="1E1E1E"/>
                          </a:solidFill>
                          <a:effectLst/>
                          <a:latin typeface="+mn-lt"/>
                        </a:rPr>
                        <a:t>تخطيط الصفحة</a:t>
                      </a:r>
                      <a:r>
                        <a:rPr lang="ar-JO" sz="1100">
                          <a:solidFill>
                            <a:srgbClr val="1E1E1E"/>
                          </a:solidFill>
                          <a:effectLst/>
                          <a:latin typeface="+mn-lt"/>
                        </a:rPr>
                        <a:t> والعمل على السمات وإعداد الصفحة والقياس والمحاذاة.</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a:solidFill>
                            <a:srgbClr val="1E1E1E"/>
                          </a:solidFill>
                          <a:effectLst/>
                          <a:latin typeface="+mn-lt"/>
                        </a:rPr>
                        <a:t>Alt+P</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5738">
                <a:tc>
                  <a:txBody>
                    <a:bodyPr/>
                    <a:lstStyle/>
                    <a:p>
                      <a:pPr algn="ctr" fontAlgn="t"/>
                      <a:r>
                        <a:rPr lang="ar-JO" sz="1100">
                          <a:solidFill>
                            <a:srgbClr val="1E1E1E"/>
                          </a:solidFill>
                          <a:effectLst/>
                          <a:latin typeface="+mn-lt"/>
                        </a:rPr>
                        <a:t>فتح علامة التبويب </a:t>
                      </a:r>
                      <a:r>
                        <a:rPr lang="ar-JO" sz="1100" b="1">
                          <a:solidFill>
                            <a:srgbClr val="1E1E1E"/>
                          </a:solidFill>
                          <a:effectLst/>
                          <a:latin typeface="+mn-lt"/>
                        </a:rPr>
                        <a:t>«الصيغ»</a:t>
                      </a:r>
                      <a:r>
                        <a:rPr lang="ar-JO" sz="1100">
                          <a:solidFill>
                            <a:srgbClr val="1E1E1E"/>
                          </a:solidFill>
                          <a:effectLst/>
                          <a:latin typeface="+mn-lt"/>
                        </a:rPr>
                        <a:t> وإدراج الوظائف والعمليات الحسابية وتتبعها وتخصيصها.</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a:solidFill>
                            <a:srgbClr val="1E1E1E"/>
                          </a:solidFill>
                          <a:effectLst/>
                          <a:latin typeface="+mn-lt"/>
                        </a:rPr>
                        <a:t>Alt+M</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5738">
                <a:tc>
                  <a:txBody>
                    <a:bodyPr/>
                    <a:lstStyle/>
                    <a:p>
                      <a:pPr algn="ctr" fontAlgn="t"/>
                      <a:r>
                        <a:rPr lang="ar-JO" sz="1100">
                          <a:solidFill>
                            <a:srgbClr val="1E1E1E"/>
                          </a:solidFill>
                          <a:effectLst/>
                          <a:latin typeface="+mn-lt"/>
                        </a:rPr>
                        <a:t>فتح علامة التبويب </a:t>
                      </a:r>
                      <a:r>
                        <a:rPr lang="ar-JO" sz="1100" b="1">
                          <a:solidFill>
                            <a:srgbClr val="1E1E1E"/>
                          </a:solidFill>
                          <a:effectLst/>
                          <a:latin typeface="+mn-lt"/>
                        </a:rPr>
                        <a:t>البيانات</a:t>
                      </a:r>
                      <a:r>
                        <a:rPr lang="ar-JO" sz="1100">
                          <a:solidFill>
                            <a:srgbClr val="1E1E1E"/>
                          </a:solidFill>
                          <a:effectLst/>
                          <a:latin typeface="+mn-lt"/>
                        </a:rPr>
                        <a:t> والاتصال بالبيانات وفرزها وتصفيتها وتحليلها والعمل معها.</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err="1">
                          <a:solidFill>
                            <a:srgbClr val="1E1E1E"/>
                          </a:solidFill>
                          <a:effectLst/>
                          <a:latin typeface="+mn-lt"/>
                        </a:rPr>
                        <a:t>Alt+A</a:t>
                      </a:r>
                      <a:endParaRPr lang="en-US" sz="1100" dirty="0">
                        <a:solidFill>
                          <a:srgbClr val="1E1E1E"/>
                        </a:solidFill>
                        <a:effectLst/>
                        <a:latin typeface="+mn-lt"/>
                      </a:endParaRP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mn-lt"/>
                        </a:rPr>
                        <a:t>فتح علامة التبويب </a:t>
                      </a:r>
                      <a:r>
                        <a:rPr lang="ar-JO" sz="1100" b="1">
                          <a:solidFill>
                            <a:srgbClr val="1E1E1E"/>
                          </a:solidFill>
                          <a:effectLst/>
                          <a:latin typeface="+mn-lt"/>
                        </a:rPr>
                        <a:t>مراجعة</a:t>
                      </a:r>
                      <a:r>
                        <a:rPr lang="ar-JO" sz="1100">
                          <a:solidFill>
                            <a:srgbClr val="1E1E1E"/>
                          </a:solidFill>
                          <a:effectLst/>
                          <a:latin typeface="+mn-lt"/>
                        </a:rPr>
                        <a:t> وإجراء التدقيق الإملائي وإضافة التعليقات المترابطة، وحماية المصنفات والأوراق.</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a:solidFill>
                            <a:srgbClr val="1E1E1E"/>
                          </a:solidFill>
                          <a:effectLst/>
                          <a:latin typeface="+mn-lt"/>
                        </a:rPr>
                        <a:t>Alt+R</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mn-lt"/>
                        </a:rPr>
                        <a:t>فتح علامة التبويب </a:t>
                      </a:r>
                      <a:r>
                        <a:rPr lang="ar-JO" sz="1100" b="1">
                          <a:solidFill>
                            <a:srgbClr val="1E1E1E"/>
                          </a:solidFill>
                          <a:effectLst/>
                          <a:latin typeface="+mn-lt"/>
                        </a:rPr>
                        <a:t>عرض</a:t>
                      </a:r>
                      <a:r>
                        <a:rPr lang="ar-JO" sz="1100">
                          <a:solidFill>
                            <a:srgbClr val="1E1E1E"/>
                          </a:solidFill>
                          <a:effectLst/>
                          <a:latin typeface="+mn-lt"/>
                        </a:rPr>
                        <a:t> ومعاينة فواصل الصفحات والتخطيطات وإظهار وإخفاء خطوط الشبكة والعناوين وتعيين نطاق التكبير/التصغير وإدارة النوافذ والأجزاء وعرض وحدات الماكرو.</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a:solidFill>
                            <a:srgbClr val="1E1E1E"/>
                          </a:solidFill>
                          <a:effectLst/>
                          <a:latin typeface="+mn-lt"/>
                        </a:rPr>
                        <a:t>Alt+W</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5738">
                <a:tc>
                  <a:txBody>
                    <a:bodyPr/>
                    <a:lstStyle/>
                    <a:p>
                      <a:pPr algn="ctr"/>
                      <a:r>
                        <a:rPr lang="ar-JO" sz="1100" b="0">
                          <a:solidFill>
                            <a:srgbClr val="393939"/>
                          </a:solidFill>
                          <a:effectLst/>
                          <a:latin typeface="+mn-lt"/>
                        </a:rPr>
                        <a:t>تنفيذ هذا الإجراء</a:t>
                      </a:r>
                    </a:p>
                  </a:txBody>
                  <a:tcPr marL="31750" marR="6350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ar-JO" sz="1100" b="0">
                          <a:solidFill>
                            <a:srgbClr val="393939"/>
                          </a:solidFill>
                          <a:effectLst/>
                          <a:latin typeface="+mn-lt"/>
                        </a:rPr>
                        <a:t>اضغط على</a:t>
                      </a:r>
                    </a:p>
                  </a:txBody>
                  <a:tcPr marL="31750" marR="6350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mn-lt"/>
                        </a:rPr>
                        <a:t>انتقل إلى الحقل </a:t>
                      </a:r>
                      <a:r>
                        <a:rPr lang="ar-JO" sz="1100" b="1">
                          <a:solidFill>
                            <a:srgbClr val="1E1E1E"/>
                          </a:solidFill>
                          <a:effectLst/>
                          <a:latin typeface="+mn-lt"/>
                        </a:rPr>
                        <a:t>أخبرني المزيد</a:t>
                      </a:r>
                      <a:r>
                        <a:rPr lang="ar-JO" sz="1100">
                          <a:solidFill>
                            <a:srgbClr val="1E1E1E"/>
                          </a:solidFill>
                          <a:effectLst/>
                          <a:latin typeface="+mn-lt"/>
                        </a:rPr>
                        <a:t> أو </a:t>
                      </a:r>
                      <a:r>
                        <a:rPr lang="ar-JO" sz="1100" b="1">
                          <a:solidFill>
                            <a:srgbClr val="1E1E1E"/>
                          </a:solidFill>
                          <a:effectLst/>
                          <a:latin typeface="+mn-lt"/>
                        </a:rPr>
                        <a:t>البحث</a:t>
                      </a:r>
                      <a:r>
                        <a:rPr lang="ar-JO" sz="1100">
                          <a:solidFill>
                            <a:srgbClr val="1E1E1E"/>
                          </a:solidFill>
                          <a:effectLst/>
                          <a:latin typeface="+mn-lt"/>
                        </a:rPr>
                        <a:t> على الشريط واكتب مصطلح بحث للحصول على المساعدة أو محتوى التعليمات.</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a:solidFill>
                            <a:srgbClr val="1E1E1E"/>
                          </a:solidFill>
                          <a:effectLst/>
                          <a:latin typeface="+mn-lt"/>
                        </a:rPr>
                        <a:t>Alt+Q، </a:t>
                      </a:r>
                      <a:r>
                        <a:rPr lang="ar-JO" sz="1100">
                          <a:solidFill>
                            <a:srgbClr val="1E1E1E"/>
                          </a:solidFill>
                          <a:effectLst/>
                          <a:latin typeface="+mn-lt"/>
                        </a:rPr>
                        <a:t>ثم أدخل مصطلح البحث.</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mn-lt"/>
                        </a:rPr>
                        <a:t>افتح </a:t>
                      </a:r>
                      <a:r>
                        <a:rPr lang="ar-JO" sz="1100" b="1">
                          <a:solidFill>
                            <a:srgbClr val="1E1E1E"/>
                          </a:solidFill>
                          <a:effectLst/>
                          <a:latin typeface="+mn-lt"/>
                        </a:rPr>
                        <a:t>القائمة ملف</a:t>
                      </a:r>
                      <a:r>
                        <a:rPr lang="ar-JO" sz="1100">
                          <a:solidFill>
                            <a:srgbClr val="1E1E1E"/>
                          </a:solidFill>
                          <a:effectLst/>
                          <a:latin typeface="+mn-lt"/>
                        </a:rPr>
                        <a:t>.</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err="1">
                          <a:solidFill>
                            <a:srgbClr val="1E1E1E"/>
                          </a:solidFill>
                          <a:effectLst/>
                          <a:latin typeface="+mn-lt"/>
                        </a:rPr>
                        <a:t>Alt+F</a:t>
                      </a:r>
                      <a:endParaRPr lang="en-US" sz="1100" dirty="0">
                        <a:solidFill>
                          <a:srgbClr val="1E1E1E"/>
                        </a:solidFill>
                        <a:effectLst/>
                        <a:latin typeface="+mn-lt"/>
                      </a:endParaRP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6" name="TextBox 5"/>
          <p:cNvSpPr txBox="1"/>
          <p:nvPr/>
        </p:nvSpPr>
        <p:spPr>
          <a:xfrm>
            <a:off x="-74340" y="198458"/>
            <a:ext cx="6170340" cy="461665"/>
          </a:xfrm>
          <a:prstGeom prst="rect">
            <a:avLst/>
          </a:prstGeom>
          <a:noFill/>
        </p:spPr>
        <p:txBody>
          <a:bodyPr wrap="square" rtlCol="0">
            <a:spAutoFit/>
          </a:bodyPr>
          <a:lstStyle/>
          <a:p>
            <a:pPr algn="r" rtl="1"/>
            <a:r>
              <a:rPr lang="ar-JO" sz="2400" b="1" dirty="0" smtClean="0"/>
              <a:t>أهم الاختصارات في اكسل </a:t>
            </a:r>
            <a:endParaRPr lang="en-US" sz="2400" b="1" dirty="0"/>
          </a:p>
        </p:txBody>
      </p:sp>
    </p:spTree>
    <p:extLst>
      <p:ext uri="{BB962C8B-B14F-4D97-AF65-F5344CB8AC3E}">
        <p14:creationId xmlns:p14="http://schemas.microsoft.com/office/powerpoint/2010/main" val="22129929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6"/>
          <p:cNvSpPr/>
          <p:nvPr/>
        </p:nvSpPr>
        <p:spPr>
          <a:xfrm>
            <a:off x="6437376" y="406432"/>
            <a:ext cx="4509298" cy="45719"/>
          </a:xfrm>
          <a:custGeom>
            <a:avLst/>
            <a:gdLst/>
            <a:ahLst/>
            <a:cxnLst/>
            <a:rect l="l" t="t" r="r" b="b"/>
            <a:pathLst>
              <a:path w="4210684" h="21590">
                <a:moveTo>
                  <a:pt x="4210126" y="0"/>
                </a:moveTo>
                <a:lnTo>
                  <a:pt x="0" y="0"/>
                </a:lnTo>
                <a:lnTo>
                  <a:pt x="0" y="21107"/>
                </a:lnTo>
                <a:lnTo>
                  <a:pt x="4210126" y="21107"/>
                </a:lnTo>
                <a:lnTo>
                  <a:pt x="4210126" y="0"/>
                </a:lnTo>
                <a:close/>
              </a:path>
            </a:pathLst>
          </a:custGeom>
          <a:solidFill>
            <a:srgbClr val="00A44D"/>
          </a:solidFill>
        </p:spPr>
        <p:txBody>
          <a:bodyPr wrap="square" lIns="0" tIns="0" rIns="0" bIns="0" rtlCol="0"/>
          <a:lstStyle/>
          <a:p>
            <a:endParaRPr/>
          </a:p>
        </p:txBody>
      </p:sp>
      <p:graphicFrame>
        <p:nvGraphicFramePr>
          <p:cNvPr id="2" name="Table 1"/>
          <p:cNvGraphicFramePr>
            <a:graphicFrameLocks noGrp="1"/>
          </p:cNvGraphicFramePr>
          <p:nvPr>
            <p:extLst>
              <p:ext uri="{D42A27DB-BD31-4B8C-83A1-F6EECF244321}">
                <p14:modId xmlns:p14="http://schemas.microsoft.com/office/powerpoint/2010/main" val="2763550650"/>
              </p:ext>
            </p:extLst>
          </p:nvPr>
        </p:nvGraphicFramePr>
        <p:xfrm>
          <a:off x="0" y="814976"/>
          <a:ext cx="12192000" cy="6350146"/>
        </p:xfrm>
        <a:graphic>
          <a:graphicData uri="http://schemas.openxmlformats.org/drawingml/2006/table">
            <a:tbl>
              <a:tblPr/>
              <a:tblGrid>
                <a:gridCol w="6096000"/>
                <a:gridCol w="6096000"/>
              </a:tblGrid>
              <a:tr h="204662">
                <a:tc>
                  <a:txBody>
                    <a:bodyPr/>
                    <a:lstStyle/>
                    <a:p>
                      <a:pPr algn="ctr"/>
                      <a:r>
                        <a:rPr lang="ar-JO" sz="1100" b="0">
                          <a:solidFill>
                            <a:srgbClr val="393939"/>
                          </a:solidFill>
                          <a:effectLst/>
                          <a:latin typeface="+mn-lt"/>
                        </a:rPr>
                        <a:t>لتنفيذ الإجراء التالي</a:t>
                      </a:r>
                    </a:p>
                  </a:txBody>
                  <a:tcPr marL="31750" marR="6350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a:r>
                        <a:rPr lang="ar-JO" sz="1100" b="0">
                          <a:solidFill>
                            <a:srgbClr val="393939"/>
                          </a:solidFill>
                          <a:effectLst/>
                          <a:latin typeface="+mn-lt"/>
                        </a:rPr>
                        <a:t>اضغط على</a:t>
                      </a:r>
                    </a:p>
                  </a:txBody>
                  <a:tcPr marL="31750" marR="6350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r>
              <a:tr h="209213">
                <a:tc>
                  <a:txBody>
                    <a:bodyPr/>
                    <a:lstStyle/>
                    <a:p>
                      <a:pPr algn="ctr" fontAlgn="t"/>
                      <a:r>
                        <a:rPr lang="ar-JO" sz="1100">
                          <a:solidFill>
                            <a:srgbClr val="1E1E1E"/>
                          </a:solidFill>
                          <a:effectLst/>
                          <a:latin typeface="+mn-lt"/>
                        </a:rPr>
                        <a:t>الانتقال إلى الخلية السابقة في ورقة العمل أو إلى الخيار السابق في مربع الحوار.</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a:solidFill>
                            <a:srgbClr val="1E1E1E"/>
                          </a:solidFill>
                          <a:effectLst/>
                          <a:latin typeface="+mn-lt"/>
                        </a:rPr>
                        <a:t>Shift+Tab</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mn-lt"/>
                        </a:rPr>
                        <a:t>الانتقال بمقدار خلية للأعلى في ورقة العمل.</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ar-JO" sz="1100">
                          <a:solidFill>
                            <a:srgbClr val="1E1E1E"/>
                          </a:solidFill>
                          <a:effectLst/>
                          <a:latin typeface="+mn-lt"/>
                        </a:rPr>
                        <a:t>مفتاح السهم لأعلى</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5738">
                <a:tc>
                  <a:txBody>
                    <a:bodyPr/>
                    <a:lstStyle/>
                    <a:p>
                      <a:pPr algn="ctr" fontAlgn="t"/>
                      <a:r>
                        <a:rPr lang="ar-JO" sz="1100">
                          <a:solidFill>
                            <a:srgbClr val="1E1E1E"/>
                          </a:solidFill>
                          <a:effectLst/>
                          <a:latin typeface="+mn-lt"/>
                        </a:rPr>
                        <a:t>الانتقال بمقدار خلية للأسفل في ورقة العمل.</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ar-JO" sz="1100">
                          <a:solidFill>
                            <a:srgbClr val="1E1E1E"/>
                          </a:solidFill>
                          <a:effectLst/>
                          <a:latin typeface="+mn-lt"/>
                        </a:rPr>
                        <a:t>مفتاح سهم لأسفل</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mn-lt"/>
                        </a:rPr>
                        <a:t>الانتقال بمقدار خلية لليسار في ورقة العمل.</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ar-JO" sz="1100">
                          <a:solidFill>
                            <a:srgbClr val="1E1E1E"/>
                          </a:solidFill>
                          <a:effectLst/>
                          <a:latin typeface="+mn-lt"/>
                        </a:rPr>
                        <a:t>مفتاح سهم لليسار</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mn-lt"/>
                        </a:rPr>
                        <a:t>الانتقال بمقدار خلية لليمين في ورقة العمل.</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ar-JO" sz="1100">
                          <a:solidFill>
                            <a:srgbClr val="1E1E1E"/>
                          </a:solidFill>
                          <a:effectLst/>
                          <a:latin typeface="+mn-lt"/>
                        </a:rPr>
                        <a:t>مفتاح سهم لليمين</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mn-lt"/>
                        </a:rPr>
                        <a:t>الانتقال إلى حافة منطقة البيانات الحالية في ورقة العمل.</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a:solidFill>
                            <a:srgbClr val="1E1E1E"/>
                          </a:solidFill>
                          <a:effectLst/>
                          <a:latin typeface="+mn-lt"/>
                        </a:rPr>
                        <a:t>Ctrl+</a:t>
                      </a:r>
                      <a:r>
                        <a:rPr lang="ar-JO" sz="1100">
                          <a:solidFill>
                            <a:srgbClr val="1E1E1E"/>
                          </a:solidFill>
                          <a:effectLst/>
                          <a:latin typeface="+mn-lt"/>
                        </a:rPr>
                        <a:t>مفتاح السهم</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mn-lt"/>
                        </a:rPr>
                        <a:t>أدخل وضع </a:t>
                      </a:r>
                      <a:r>
                        <a:rPr lang="ar-JO" sz="1100" b="1">
                          <a:solidFill>
                            <a:srgbClr val="1E1E1E"/>
                          </a:solidFill>
                          <a:effectLst/>
                          <a:latin typeface="+mn-lt"/>
                        </a:rPr>
                        <a:t>الإنهاء </a:t>
                      </a:r>
                      <a:r>
                        <a:rPr lang="ar-JO" sz="1100">
                          <a:solidFill>
                            <a:srgbClr val="1E1E1E"/>
                          </a:solidFill>
                          <a:effectLst/>
                          <a:latin typeface="+mn-lt"/>
                        </a:rPr>
                        <a:t>، وانتقل إلى الخلية التالية غير المائلة في نفس العمود أو الصف مثل الخلية النشطة، ثم أوقف تشغيل وضع </a:t>
                      </a:r>
                      <a:r>
                        <a:rPr lang="ar-JO" sz="1100" b="1">
                          <a:solidFill>
                            <a:srgbClr val="1E1E1E"/>
                          </a:solidFill>
                          <a:effectLst/>
                          <a:latin typeface="+mn-lt"/>
                        </a:rPr>
                        <a:t>الإنهاء </a:t>
                      </a:r>
                      <a:r>
                        <a:rPr lang="ar-JO" sz="1100">
                          <a:solidFill>
                            <a:srgbClr val="1E1E1E"/>
                          </a:solidFill>
                          <a:effectLst/>
                          <a:latin typeface="+mn-lt"/>
                        </a:rPr>
                        <a:t>. إذا كانت الخلايا فارغة، فسيتم الانتقال إلى الخلية الأخيرة في الصف أو العمود.</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a:solidFill>
                            <a:srgbClr val="1E1E1E"/>
                          </a:solidFill>
                          <a:effectLst/>
                          <a:latin typeface="+mn-lt"/>
                        </a:rPr>
                        <a:t>End، </a:t>
                      </a:r>
                      <a:r>
                        <a:rPr lang="ar-JO" sz="1100">
                          <a:solidFill>
                            <a:srgbClr val="1E1E1E"/>
                          </a:solidFill>
                          <a:effectLst/>
                          <a:latin typeface="+mn-lt"/>
                        </a:rPr>
                        <a:t>مفتاح السهم</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mn-lt"/>
                        </a:rPr>
                        <a:t>الانتقال إلى الخلية الأخيرة في ورقة العمل وإلى آخر صف مستخدم في الأسفل في العمود المستخدم إلى أقصى اليسار.</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a:solidFill>
                            <a:srgbClr val="1E1E1E"/>
                          </a:solidFill>
                          <a:effectLst/>
                          <a:latin typeface="+mn-lt"/>
                        </a:rPr>
                        <a:t>Ctrl+End</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mn-lt"/>
                        </a:rPr>
                        <a:t>توسيع الخلايا المحددة حتى الخلية الأخيرة المُستخدمة في ورقة العمل (الزاوية السفلية اليسرى).</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a:solidFill>
                            <a:srgbClr val="1E1E1E"/>
                          </a:solidFill>
                          <a:effectLst/>
                          <a:latin typeface="+mn-lt"/>
                        </a:rPr>
                        <a:t>Ctrl+Shift+End</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mn-lt"/>
                        </a:rPr>
                        <a:t>الانتقال إلى الخلية في الزاوية العلوية اليمنى من النافذة عند تشغيل قفل التمرير.</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a:solidFill>
                            <a:srgbClr val="1E1E1E"/>
                          </a:solidFill>
                          <a:effectLst/>
                          <a:latin typeface="+mn-lt"/>
                        </a:rPr>
                        <a:t>Home+Scroll lock</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mn-lt"/>
                        </a:rPr>
                        <a:t>الانتقال إلى بداية ورقة العمل.</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a:solidFill>
                            <a:srgbClr val="1E1E1E"/>
                          </a:solidFill>
                          <a:effectLst/>
                          <a:latin typeface="+mn-lt"/>
                        </a:rPr>
                        <a:t>Ctrl+Home</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mn-lt"/>
                        </a:rPr>
                        <a:t>الانتقال بمقدار شاشة واحدة للأسفل في ورقة عمل.</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a:solidFill>
                            <a:srgbClr val="1E1E1E"/>
                          </a:solidFill>
                          <a:effectLst/>
                          <a:latin typeface="+mn-lt"/>
                        </a:rPr>
                        <a:t>Page down</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5738">
                <a:tc>
                  <a:txBody>
                    <a:bodyPr/>
                    <a:lstStyle/>
                    <a:p>
                      <a:pPr algn="ctr" fontAlgn="t"/>
                      <a:r>
                        <a:rPr lang="ar-JO" sz="1100">
                          <a:solidFill>
                            <a:srgbClr val="1E1E1E"/>
                          </a:solidFill>
                          <a:effectLst/>
                          <a:latin typeface="+mn-lt"/>
                        </a:rPr>
                        <a:t>الانتقال إلى الورقة التالية في المصنف.</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a:solidFill>
                            <a:srgbClr val="1E1E1E"/>
                          </a:solidFill>
                          <a:effectLst/>
                          <a:latin typeface="+mn-lt"/>
                        </a:rPr>
                        <a:t>Ctrl+Page down</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5738">
                <a:tc>
                  <a:txBody>
                    <a:bodyPr/>
                    <a:lstStyle/>
                    <a:p>
                      <a:pPr algn="ctr" fontAlgn="t"/>
                      <a:r>
                        <a:rPr lang="ar-JO" sz="1100">
                          <a:solidFill>
                            <a:srgbClr val="1E1E1E"/>
                          </a:solidFill>
                          <a:effectLst/>
                          <a:latin typeface="+mn-lt"/>
                        </a:rPr>
                        <a:t>الانتقال بمقدار شاشة واحدة لليسار في ورقة العمل.</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a:solidFill>
                            <a:srgbClr val="1E1E1E"/>
                          </a:solidFill>
                          <a:effectLst/>
                          <a:latin typeface="+mn-lt"/>
                        </a:rPr>
                        <a:t>Alt+Page down</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5738">
                <a:tc>
                  <a:txBody>
                    <a:bodyPr/>
                    <a:lstStyle/>
                    <a:p>
                      <a:pPr algn="ctr" fontAlgn="t"/>
                      <a:r>
                        <a:rPr lang="ar-JO" sz="1100">
                          <a:solidFill>
                            <a:srgbClr val="1E1E1E"/>
                          </a:solidFill>
                          <a:effectLst/>
                          <a:latin typeface="+mn-lt"/>
                        </a:rPr>
                        <a:t>الانتقال بمقدار شاشة واحدة للأعلى في ورقة العمل.</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a:solidFill>
                            <a:srgbClr val="1E1E1E"/>
                          </a:solidFill>
                          <a:effectLst/>
                          <a:latin typeface="+mn-lt"/>
                        </a:rPr>
                        <a:t>Page up</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5738">
                <a:tc>
                  <a:txBody>
                    <a:bodyPr/>
                    <a:lstStyle/>
                    <a:p>
                      <a:pPr algn="ctr" fontAlgn="t"/>
                      <a:r>
                        <a:rPr lang="ar-JO" sz="1100">
                          <a:solidFill>
                            <a:srgbClr val="1E1E1E"/>
                          </a:solidFill>
                          <a:effectLst/>
                          <a:latin typeface="+mn-lt"/>
                        </a:rPr>
                        <a:t>الانتقال بمقدار شاشة واحدة لليمين في ورقة العمل.</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a:solidFill>
                            <a:srgbClr val="1E1E1E"/>
                          </a:solidFill>
                          <a:effectLst/>
                          <a:latin typeface="+mn-lt"/>
                        </a:rPr>
                        <a:t>Alt+Page up</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5738">
                <a:tc>
                  <a:txBody>
                    <a:bodyPr/>
                    <a:lstStyle/>
                    <a:p>
                      <a:pPr algn="ctr" fontAlgn="t"/>
                      <a:r>
                        <a:rPr lang="ar-JO" sz="1100">
                          <a:solidFill>
                            <a:srgbClr val="1E1E1E"/>
                          </a:solidFill>
                          <a:effectLst/>
                          <a:latin typeface="+mn-lt"/>
                        </a:rPr>
                        <a:t>الانتقال إلى الورقة السابقة في المصنف.</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a:solidFill>
                            <a:srgbClr val="1E1E1E"/>
                          </a:solidFill>
                          <a:effectLst/>
                          <a:latin typeface="+mn-lt"/>
                        </a:rPr>
                        <a:t>Ctrl+Page up</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mn-lt"/>
                        </a:rPr>
                        <a:t>الانتقال بمقدار خلية واحدة لليسار في ورقة العمل. أو في ورقة العمل المحمية، الانتقال بين الخلايا غير المؤمنة.</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ar-JO" sz="1100">
                          <a:solidFill>
                            <a:srgbClr val="1E1E1E"/>
                          </a:solidFill>
                          <a:effectLst/>
                          <a:latin typeface="+mn-lt"/>
                        </a:rPr>
                        <a:t>مفتاح </a:t>
                      </a:r>
                      <a:r>
                        <a:rPr lang="en-US" sz="1100">
                          <a:solidFill>
                            <a:srgbClr val="1E1E1E"/>
                          </a:solidFill>
                          <a:effectLst/>
                          <a:latin typeface="+mn-lt"/>
                        </a:rPr>
                        <a:t>Tab</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mn-lt"/>
                        </a:rPr>
                        <a:t>فتح قائمة خيارات التحقق من الصحة الموجودة في خلية تم تطبيق خيار التحقق من صحة البيانات عليها.</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a:solidFill>
                            <a:srgbClr val="1E1E1E"/>
                          </a:solidFill>
                          <a:effectLst/>
                          <a:latin typeface="+mn-lt"/>
                        </a:rPr>
                        <a:t>Alt+</a:t>
                      </a:r>
                      <a:r>
                        <a:rPr lang="ar-JO" sz="1100">
                          <a:solidFill>
                            <a:srgbClr val="1E1E1E"/>
                          </a:solidFill>
                          <a:effectLst/>
                          <a:latin typeface="+mn-lt"/>
                        </a:rPr>
                        <a:t>مفتاح السهم لأسفل</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5738">
                <a:tc>
                  <a:txBody>
                    <a:bodyPr/>
                    <a:lstStyle/>
                    <a:p>
                      <a:pPr algn="ctr" fontAlgn="t"/>
                      <a:r>
                        <a:rPr lang="ar-JO" sz="1100">
                          <a:solidFill>
                            <a:srgbClr val="1E1E1E"/>
                          </a:solidFill>
                          <a:effectLst/>
                          <a:latin typeface="+mn-lt"/>
                        </a:rPr>
                        <a:t>الانتقال إلى الأشكال العائمة، مثل مربعات النصوص أو الصور.</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a:solidFill>
                            <a:srgbClr val="1E1E1E"/>
                          </a:solidFill>
                          <a:effectLst/>
                          <a:latin typeface="+mn-lt"/>
                        </a:rPr>
                        <a:t>Ctrl+Alt+5، </a:t>
                      </a:r>
                      <a:r>
                        <a:rPr lang="ar-JO" sz="1100">
                          <a:solidFill>
                            <a:srgbClr val="1E1E1E"/>
                          </a:solidFill>
                          <a:effectLst/>
                          <a:latin typeface="+mn-lt"/>
                        </a:rPr>
                        <a:t>ثم مفتاح </a:t>
                      </a:r>
                      <a:r>
                        <a:rPr lang="en-US" sz="1100">
                          <a:solidFill>
                            <a:srgbClr val="1E1E1E"/>
                          </a:solidFill>
                          <a:effectLst/>
                          <a:latin typeface="+mn-lt"/>
                        </a:rPr>
                        <a:t>Tab </a:t>
                      </a:r>
                      <a:r>
                        <a:rPr lang="ar-JO" sz="1100">
                          <a:solidFill>
                            <a:srgbClr val="1E1E1E"/>
                          </a:solidFill>
                          <a:effectLst/>
                          <a:latin typeface="+mn-lt"/>
                        </a:rPr>
                        <a:t>بشكلٍ متكرر</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mn-lt"/>
                        </a:rPr>
                        <a:t>الخروج من التنقل بين الأشكال العائمة والعودة إلى التنقل العادي.</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a:solidFill>
                            <a:srgbClr val="1E1E1E"/>
                          </a:solidFill>
                          <a:effectLst/>
                          <a:latin typeface="+mn-lt"/>
                        </a:rPr>
                        <a:t>Esc</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213">
                <a:tc>
                  <a:txBody>
                    <a:bodyPr/>
                    <a:lstStyle/>
                    <a:p>
                      <a:pPr algn="ctr" fontAlgn="t"/>
                      <a:r>
                        <a:rPr lang="ar-JO" sz="1100">
                          <a:solidFill>
                            <a:srgbClr val="1E1E1E"/>
                          </a:solidFill>
                          <a:effectLst/>
                          <a:latin typeface="+mn-lt"/>
                        </a:rPr>
                        <a:t>التمرير أفقياً.</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US" sz="1100" dirty="0">
                          <a:solidFill>
                            <a:srgbClr val="1E1E1E"/>
                          </a:solidFill>
                          <a:effectLst/>
                          <a:latin typeface="+mn-lt"/>
                        </a:rPr>
                        <a:t>Ctrl + Shift، </a:t>
                      </a:r>
                      <a:r>
                        <a:rPr lang="ar-JO" sz="1100" dirty="0">
                          <a:solidFill>
                            <a:srgbClr val="1E1E1E"/>
                          </a:solidFill>
                          <a:effectLst/>
                          <a:latin typeface="+mn-lt"/>
                        </a:rPr>
                        <a:t>ثم مرر عجلة الماوس لأعلى لتتجه لليسار، ولأسفل لتتجه لليمين</a:t>
                      </a:r>
                    </a:p>
                  </a:txBody>
                  <a:tcPr marL="63500" marR="63500" marT="25400" marB="254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6" name="TextBox 5"/>
          <p:cNvSpPr txBox="1"/>
          <p:nvPr/>
        </p:nvSpPr>
        <p:spPr>
          <a:xfrm>
            <a:off x="-74340" y="198458"/>
            <a:ext cx="6170340" cy="461665"/>
          </a:xfrm>
          <a:prstGeom prst="rect">
            <a:avLst/>
          </a:prstGeom>
          <a:noFill/>
        </p:spPr>
        <p:txBody>
          <a:bodyPr wrap="square" rtlCol="0">
            <a:spAutoFit/>
          </a:bodyPr>
          <a:lstStyle/>
          <a:p>
            <a:pPr algn="r" rtl="1"/>
            <a:r>
              <a:rPr lang="ar-JO" sz="2400" b="1" dirty="0" smtClean="0"/>
              <a:t>أهم الاختصارات في اكسل </a:t>
            </a:r>
            <a:endParaRPr lang="en-US" sz="2400" b="1" dirty="0"/>
          </a:p>
        </p:txBody>
      </p:sp>
    </p:spTree>
    <p:extLst>
      <p:ext uri="{BB962C8B-B14F-4D97-AF65-F5344CB8AC3E}">
        <p14:creationId xmlns:p14="http://schemas.microsoft.com/office/powerpoint/2010/main" val="4248371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303467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6"/>
          <p:cNvSpPr/>
          <p:nvPr/>
        </p:nvSpPr>
        <p:spPr>
          <a:xfrm>
            <a:off x="6437376" y="406432"/>
            <a:ext cx="4509298" cy="45719"/>
          </a:xfrm>
          <a:custGeom>
            <a:avLst/>
            <a:gdLst/>
            <a:ahLst/>
            <a:cxnLst/>
            <a:rect l="l" t="t" r="r" b="b"/>
            <a:pathLst>
              <a:path w="4210684" h="21590">
                <a:moveTo>
                  <a:pt x="4210126" y="0"/>
                </a:moveTo>
                <a:lnTo>
                  <a:pt x="0" y="0"/>
                </a:lnTo>
                <a:lnTo>
                  <a:pt x="0" y="21107"/>
                </a:lnTo>
                <a:lnTo>
                  <a:pt x="4210126" y="21107"/>
                </a:lnTo>
                <a:lnTo>
                  <a:pt x="4210126" y="0"/>
                </a:lnTo>
                <a:close/>
              </a:path>
            </a:pathLst>
          </a:custGeom>
          <a:solidFill>
            <a:srgbClr val="00A44D"/>
          </a:solidFill>
        </p:spPr>
        <p:txBody>
          <a:bodyPr wrap="square" lIns="0" tIns="0" rIns="0" bIns="0" rtlCol="0"/>
          <a:lstStyle/>
          <a:p>
            <a:endParaRPr/>
          </a:p>
        </p:txBody>
      </p:sp>
      <p:sp>
        <p:nvSpPr>
          <p:cNvPr id="2" name="Rectangle 1"/>
          <p:cNvSpPr>
            <a:spLocks noChangeArrowheads="1"/>
          </p:cNvSpPr>
          <p:nvPr/>
        </p:nvSpPr>
        <p:spPr bwMode="auto">
          <a:xfrm>
            <a:off x="2565699" y="1213755"/>
            <a:ext cx="8667073" cy="207737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90440" rIns="190440" bIns="190440" numCol="1" anchor="ctr" anchorCtr="0" compatLnSpc="1">
            <a:prstTxWarp prst="textNoShape">
              <a:avLst/>
            </a:prstTxWarp>
            <a:spAutoFit/>
          </a:bodyPr>
          <a:lstStyle/>
          <a:p>
            <a:pPr marL="0" marR="0" lvl="0" indent="0" algn="r" defTabSz="914400" rtl="1" eaLnBrk="0" fontAlgn="base" latinLnBrk="0" hangingPunct="0">
              <a:lnSpc>
                <a:spcPct val="100000"/>
              </a:lnSpc>
              <a:spcBef>
                <a:spcPct val="0"/>
              </a:spcBef>
              <a:spcAft>
                <a:spcPct val="0"/>
              </a:spcAft>
              <a:buClrTx/>
              <a:buSzTx/>
              <a:buFontTx/>
              <a:buNone/>
              <a:tabLst/>
            </a:pPr>
            <a:r>
              <a:rPr lang="ar-SA" altLang="en-US" dirty="0">
                <a:solidFill>
                  <a:srgbClr val="1E1E1E"/>
                </a:solidFill>
              </a:rPr>
              <a:t>تسمى مستندات</a:t>
            </a:r>
            <a:r>
              <a:rPr lang="en-US" altLang="en-US" dirty="0">
                <a:solidFill>
                  <a:srgbClr val="1E1E1E"/>
                </a:solidFill>
              </a:rPr>
              <a:t> Excel </a:t>
            </a:r>
            <a:r>
              <a:rPr lang="ar-SA" altLang="en-US" dirty="0">
                <a:solidFill>
                  <a:srgbClr val="1E1E1E"/>
                </a:solidFill>
              </a:rPr>
              <a:t>مصنفات. ويتضمن كل مصنف أوراق، تسمى نموذجياً جداول بيانات. يمكنك إضافة أي عدد تريده من الأوراق إلى المصنف، أو يمكنك إنشاء مصنفات جديدة لإبقاء بياناتك منفصلة</a:t>
            </a:r>
            <a:r>
              <a:rPr lang="en-US" altLang="en-US" dirty="0">
                <a:solidFill>
                  <a:srgbClr val="1E1E1E"/>
                </a:solidFill>
              </a:rPr>
              <a:t>.</a:t>
            </a:r>
          </a:p>
          <a:p>
            <a:pPr marL="0" marR="0" lvl="0" indent="0" algn="r" defTabSz="914400" rtl="1" eaLnBrk="0" fontAlgn="base" latinLnBrk="0" hangingPunct="0">
              <a:lnSpc>
                <a:spcPct val="100000"/>
              </a:lnSpc>
              <a:spcBef>
                <a:spcPct val="0"/>
              </a:spcBef>
              <a:spcAft>
                <a:spcPct val="0"/>
              </a:spcAft>
              <a:buClrTx/>
              <a:buSzTx/>
              <a:buFontTx/>
              <a:buNone/>
              <a:tabLst/>
            </a:pPr>
            <a:endParaRPr lang="en-US" altLang="en-US" dirty="0">
              <a:solidFill>
                <a:srgbClr val="1E1E1E"/>
              </a:solidFill>
            </a:endParaRPr>
          </a:p>
          <a:p>
            <a:pPr marL="0" marR="0" lvl="0" indent="0" algn="r" defTabSz="914400" rtl="1" eaLnBrk="0" fontAlgn="base" latinLnBrk="0" hangingPunct="0">
              <a:lnSpc>
                <a:spcPct val="100000"/>
              </a:lnSpc>
              <a:spcBef>
                <a:spcPct val="0"/>
              </a:spcBef>
              <a:spcAft>
                <a:spcPct val="0"/>
              </a:spcAft>
              <a:buClrTx/>
              <a:buSzTx/>
              <a:buFontTx/>
              <a:buAutoNum type="arabicPeriod"/>
              <a:tabLst/>
            </a:pPr>
            <a:r>
              <a:rPr lang="ar-SA" altLang="en-US" dirty="0">
                <a:solidFill>
                  <a:srgbClr val="1E1E1E"/>
                </a:solidFill>
              </a:rPr>
              <a:t>انقر فوق</a:t>
            </a:r>
            <a:r>
              <a:rPr lang="en-US" altLang="en-US" dirty="0">
                <a:solidFill>
                  <a:srgbClr val="1E1E1E"/>
                </a:solidFill>
              </a:rPr>
              <a:t> </a:t>
            </a:r>
            <a:r>
              <a:rPr lang="ar-SA" altLang="en-US" dirty="0">
                <a:solidFill>
                  <a:srgbClr val="1E1E1E"/>
                </a:solidFill>
              </a:rPr>
              <a:t>ملف</a:t>
            </a:r>
            <a:r>
              <a:rPr lang="en-US" altLang="en-US" dirty="0">
                <a:solidFill>
                  <a:srgbClr val="1E1E1E"/>
                </a:solidFill>
              </a:rPr>
              <a:t>، </a:t>
            </a:r>
            <a:r>
              <a:rPr lang="ar-SA" altLang="en-US" dirty="0">
                <a:solidFill>
                  <a:srgbClr val="1E1E1E"/>
                </a:solidFill>
              </a:rPr>
              <a:t>ثم فوق</a:t>
            </a:r>
            <a:r>
              <a:rPr lang="en-US" altLang="en-US" dirty="0">
                <a:solidFill>
                  <a:srgbClr val="1E1E1E"/>
                </a:solidFill>
              </a:rPr>
              <a:t> </a:t>
            </a:r>
            <a:r>
              <a:rPr lang="ar-SA" altLang="en-US" dirty="0">
                <a:solidFill>
                  <a:srgbClr val="1E1E1E"/>
                </a:solidFill>
              </a:rPr>
              <a:t>جديد</a:t>
            </a:r>
            <a:r>
              <a:rPr lang="en-US" altLang="en-US" dirty="0">
                <a:solidFill>
                  <a:srgbClr val="1E1E1E"/>
                </a:solidFill>
              </a:rPr>
              <a:t>.</a:t>
            </a:r>
          </a:p>
          <a:p>
            <a:pPr marL="0" marR="0" lvl="0" indent="0" algn="r" defTabSz="914400" rtl="1" eaLnBrk="0" fontAlgn="base" latinLnBrk="0" hangingPunct="0">
              <a:lnSpc>
                <a:spcPct val="100000"/>
              </a:lnSpc>
              <a:spcBef>
                <a:spcPct val="0"/>
              </a:spcBef>
              <a:spcAft>
                <a:spcPct val="0"/>
              </a:spcAft>
              <a:buClrTx/>
              <a:buSzTx/>
              <a:buFontTx/>
              <a:buAutoNum type="arabicPeriod" startAt="2"/>
              <a:tabLst/>
            </a:pPr>
            <a:r>
              <a:rPr lang="ar-SA" altLang="en-US" dirty="0">
                <a:solidFill>
                  <a:srgbClr val="1E1E1E"/>
                </a:solidFill>
              </a:rPr>
              <a:t>ضمن</a:t>
            </a:r>
            <a:r>
              <a:rPr lang="en-US" altLang="en-US" dirty="0">
                <a:solidFill>
                  <a:srgbClr val="1E1E1E"/>
                </a:solidFill>
              </a:rPr>
              <a:t> </a:t>
            </a:r>
            <a:r>
              <a:rPr lang="ar-SA" altLang="en-US" dirty="0">
                <a:solidFill>
                  <a:srgbClr val="1E1E1E"/>
                </a:solidFill>
              </a:rPr>
              <a:t>جديد</a:t>
            </a:r>
            <a:r>
              <a:rPr lang="en-US" altLang="en-US" dirty="0">
                <a:solidFill>
                  <a:srgbClr val="1E1E1E"/>
                </a:solidFill>
              </a:rPr>
              <a:t>، </a:t>
            </a:r>
            <a:r>
              <a:rPr lang="ar-SA" altLang="en-US" dirty="0">
                <a:solidFill>
                  <a:srgbClr val="1E1E1E"/>
                </a:solidFill>
              </a:rPr>
              <a:t>انقر فوق</a:t>
            </a:r>
            <a:r>
              <a:rPr lang="en-US" altLang="en-US" dirty="0">
                <a:solidFill>
                  <a:srgbClr val="1E1E1E"/>
                </a:solidFill>
              </a:rPr>
              <a:t> </a:t>
            </a:r>
            <a:r>
              <a:rPr lang="ar-SA" altLang="en-US" dirty="0">
                <a:solidFill>
                  <a:srgbClr val="1E1E1E"/>
                </a:solidFill>
              </a:rPr>
              <a:t>مصنف فارغ</a:t>
            </a:r>
            <a:r>
              <a:rPr kumimoji="0" lang="en-US" altLang="en-US" b="0" i="0" u="none" strike="noStrike" cap="none" normalizeH="0" baseline="0" dirty="0">
                <a:ln>
                  <a:noFill/>
                </a:ln>
                <a:solidFill>
                  <a:srgbClr val="1E1E1E"/>
                </a:solidFill>
                <a:effectLst/>
              </a:rPr>
              <a:t>.</a:t>
            </a:r>
            <a:endParaRPr kumimoji="0" lang="en-US" altLang="en-US" b="0" i="0" u="none" strike="noStrike" cap="none" normalizeH="0" baseline="0" dirty="0">
              <a:ln>
                <a:noFill/>
              </a:ln>
              <a:solidFill>
                <a:srgbClr val="363636"/>
              </a:solidFill>
              <a:effectLst/>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1E1E1E"/>
                </a:solidFill>
                <a:effectLst/>
                <a:latin typeface="Segoe UI" panose="020B0502040204020203" pitchFamily="34" charset="0"/>
                <a:cs typeface="Segoe UI" panose="020B0502040204020203" pitchFamily="34" charset="0"/>
              </a:rPr>
              <a:t>                                                     </a:t>
            </a:r>
            <a:endParaRPr kumimoji="0" lang="en-US" altLang="en-US" sz="1000" b="0" i="0" u="none" strike="noStrike" cap="none" normalizeH="0" baseline="0" dirty="0">
              <a:ln>
                <a:noFill/>
              </a:ln>
              <a:solidFill>
                <a:srgbClr val="363636"/>
              </a:solidFill>
              <a:effectLst/>
              <a:latin typeface="Segoe UI" panose="020B0502040204020203" pitchFamily="34" charset="0"/>
              <a:cs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rgbClr val="1E1E1E"/>
              </a:solidFill>
              <a:effectLst/>
              <a:latin typeface="Segoe UI" panose="020B0502040204020203" pitchFamily="34" charset="0"/>
              <a:cs typeface="Segoe UI" panose="020B0502040204020203" pitchFamily="34" charset="0"/>
            </a:endParaRPr>
          </a:p>
        </p:txBody>
      </p:sp>
      <p:pic>
        <p:nvPicPr>
          <p:cNvPr id="1026" name="Picture 2" descr="مصنف فارغ جديد"/>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022" y="7624320"/>
            <a:ext cx="1809750" cy="15716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مصنف فارغ جديد"/>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8632" y="3413157"/>
            <a:ext cx="3966786" cy="344484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95943" y="175599"/>
            <a:ext cx="6170340" cy="461665"/>
          </a:xfrm>
          <a:prstGeom prst="rect">
            <a:avLst/>
          </a:prstGeom>
          <a:noFill/>
        </p:spPr>
        <p:txBody>
          <a:bodyPr wrap="square" rtlCol="0">
            <a:spAutoFit/>
          </a:bodyPr>
          <a:lstStyle/>
          <a:p>
            <a:pPr algn="r" rtl="1"/>
            <a:r>
              <a:rPr lang="ar-JO" sz="2400" b="1" dirty="0"/>
              <a:t>انشاء مصنف جديد </a:t>
            </a:r>
            <a:endParaRPr lang="en-US" sz="2400" b="1" dirty="0"/>
          </a:p>
        </p:txBody>
      </p:sp>
    </p:spTree>
    <p:extLst>
      <p:ext uri="{BB962C8B-B14F-4D97-AF65-F5344CB8AC3E}">
        <p14:creationId xmlns:p14="http://schemas.microsoft.com/office/powerpoint/2010/main" val="22982591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6"/>
          <p:cNvSpPr/>
          <p:nvPr/>
        </p:nvSpPr>
        <p:spPr>
          <a:xfrm>
            <a:off x="6437376" y="406432"/>
            <a:ext cx="4509298" cy="45719"/>
          </a:xfrm>
          <a:custGeom>
            <a:avLst/>
            <a:gdLst/>
            <a:ahLst/>
            <a:cxnLst/>
            <a:rect l="l" t="t" r="r" b="b"/>
            <a:pathLst>
              <a:path w="4210684" h="21590">
                <a:moveTo>
                  <a:pt x="4210126" y="0"/>
                </a:moveTo>
                <a:lnTo>
                  <a:pt x="0" y="0"/>
                </a:lnTo>
                <a:lnTo>
                  <a:pt x="0" y="21107"/>
                </a:lnTo>
                <a:lnTo>
                  <a:pt x="4210126" y="21107"/>
                </a:lnTo>
                <a:lnTo>
                  <a:pt x="4210126" y="0"/>
                </a:lnTo>
                <a:close/>
              </a:path>
            </a:pathLst>
          </a:custGeom>
          <a:solidFill>
            <a:srgbClr val="00A44D"/>
          </a:solidFill>
        </p:spPr>
        <p:txBody>
          <a:bodyPr wrap="square" lIns="0" tIns="0" rIns="0" bIns="0" rtlCol="0"/>
          <a:lstStyle/>
          <a:p>
            <a:endParaRPr/>
          </a:p>
        </p:txBody>
      </p:sp>
      <p:sp>
        <p:nvSpPr>
          <p:cNvPr id="2" name="Rectangle 1"/>
          <p:cNvSpPr>
            <a:spLocks noChangeArrowheads="1"/>
          </p:cNvSpPr>
          <p:nvPr/>
        </p:nvSpPr>
        <p:spPr bwMode="auto">
          <a:xfrm>
            <a:off x="1869141" y="1298142"/>
            <a:ext cx="9481705" cy="232359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90440" rIns="190440" bIns="19044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rgbClr val="1E1E1E"/>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a:tabLst/>
            </a:pPr>
            <a:r>
              <a:rPr kumimoji="0" lang="ar-SA" altLang="en-US" b="0" i="0" u="none" strike="noStrike" cap="none" normalizeH="0" baseline="0" dirty="0">
                <a:ln>
                  <a:noFill/>
                </a:ln>
                <a:solidFill>
                  <a:srgbClr val="1E1E1E"/>
                </a:solidFill>
                <a:effectLst/>
                <a:latin typeface="Segoe UI" panose="020B0502040204020203" pitchFamily="34" charset="0"/>
              </a:rPr>
              <a:t>انقر فوق خلية فارغة</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en-US" b="0" i="0" u="none" strike="noStrike" cap="none" normalizeH="0" baseline="0" dirty="0">
                <a:ln>
                  <a:noFill/>
                </a:ln>
                <a:solidFill>
                  <a:srgbClr val="1E1E1E"/>
                </a:solidFill>
                <a:effectLst/>
                <a:latin typeface="Segoe UI" panose="020B0502040204020203" pitchFamily="34" charset="0"/>
              </a:rPr>
              <a:t>على سبيل المثال، الخلية</a:t>
            </a:r>
            <a:r>
              <a:rPr kumimoji="0" lang="en-US" altLang="en-US" b="0" i="0" u="none" strike="noStrike" cap="none" normalizeH="0" baseline="0" dirty="0">
                <a:ln>
                  <a:noFill/>
                </a:ln>
                <a:solidFill>
                  <a:srgbClr val="1E1E1E"/>
                </a:solidFill>
                <a:effectLst/>
                <a:latin typeface="Segoe UI" panose="020B0502040204020203" pitchFamily="34" charset="0"/>
              </a:rPr>
              <a:t> A1 </a:t>
            </a:r>
            <a:r>
              <a:rPr kumimoji="0" lang="ar-SA" altLang="en-US" b="0" i="0" u="none" strike="noStrike" cap="none" normalizeH="0" baseline="0" dirty="0">
                <a:ln>
                  <a:noFill/>
                </a:ln>
                <a:solidFill>
                  <a:srgbClr val="1E1E1E"/>
                </a:solidFill>
                <a:effectLst/>
                <a:latin typeface="Segoe UI" panose="020B0502040204020203" pitchFamily="34" charset="0"/>
              </a:rPr>
              <a:t>على ورقة جديدة. يُشار إلى الخلايا بموقعها في الصف والعمود في الورقة، وبهذا فإن الخلية</a:t>
            </a:r>
            <a:r>
              <a:rPr kumimoji="0" lang="en-US" altLang="en-US" b="0" i="0" u="none" strike="noStrike" cap="none" normalizeH="0" baseline="0" dirty="0">
                <a:ln>
                  <a:noFill/>
                </a:ln>
                <a:solidFill>
                  <a:srgbClr val="1E1E1E"/>
                </a:solidFill>
                <a:effectLst/>
                <a:latin typeface="Segoe UI" panose="020B0502040204020203" pitchFamily="34" charset="0"/>
              </a:rPr>
              <a:t> A1 </a:t>
            </a:r>
            <a:r>
              <a:rPr kumimoji="0" lang="ar-SA" altLang="en-US" b="0" i="0" u="none" strike="noStrike" cap="none" normalizeH="0" baseline="0" dirty="0">
                <a:ln>
                  <a:noFill/>
                </a:ln>
                <a:solidFill>
                  <a:srgbClr val="1E1E1E"/>
                </a:solidFill>
                <a:effectLst/>
                <a:latin typeface="Segoe UI" panose="020B0502040204020203" pitchFamily="34" charset="0"/>
              </a:rPr>
              <a:t>تقع في الصف الأول من العمود</a:t>
            </a:r>
            <a:r>
              <a:rPr kumimoji="0" lang="en-US" altLang="en-US" b="0" i="0" u="none" strike="noStrike" cap="none" normalizeH="0" baseline="0" dirty="0">
                <a:ln>
                  <a:noFill/>
                </a:ln>
                <a:solidFill>
                  <a:srgbClr val="1E1E1E"/>
                </a:solidFill>
                <a:effectLst/>
                <a:latin typeface="Segoe UI" panose="020B0502040204020203" pitchFamily="34" charset="0"/>
              </a:rPr>
              <a:t> A.</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2"/>
              <a:tabLst/>
            </a:pPr>
            <a:r>
              <a:rPr kumimoji="0" lang="ar-SA" altLang="en-US" b="0" i="0" u="none" strike="noStrike" cap="none" normalizeH="0" baseline="0" dirty="0">
                <a:ln>
                  <a:noFill/>
                </a:ln>
                <a:solidFill>
                  <a:srgbClr val="1E1E1E"/>
                </a:solidFill>
                <a:effectLst/>
                <a:latin typeface="Segoe UI" panose="020B0502040204020203" pitchFamily="34" charset="0"/>
              </a:rPr>
              <a:t>اكتب نصاً أو رقماً في الخلية</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3"/>
              <a:tabLst/>
            </a:pPr>
            <a:r>
              <a:rPr kumimoji="0" lang="ar-SA" altLang="en-US" b="0" i="0" u="none" strike="noStrike" cap="none" normalizeH="0" baseline="0" dirty="0">
                <a:ln>
                  <a:noFill/>
                </a:ln>
                <a:solidFill>
                  <a:srgbClr val="1E1E1E"/>
                </a:solidFill>
                <a:effectLst/>
                <a:latin typeface="Segoe UI" panose="020B0502040204020203" pitchFamily="34" charset="0"/>
              </a:rPr>
              <a:t>اضغط على</a:t>
            </a:r>
            <a:r>
              <a:rPr kumimoji="0" lang="en-US" altLang="en-US" b="0" i="0" u="none" strike="noStrike" cap="none" normalizeH="0" baseline="0" dirty="0">
                <a:ln>
                  <a:noFill/>
                </a:ln>
                <a:solidFill>
                  <a:srgbClr val="1E1E1E"/>
                </a:solidFill>
                <a:effectLst/>
                <a:latin typeface="Segoe UI" panose="020B0502040204020203" pitchFamily="34" charset="0"/>
              </a:rPr>
              <a:t> Enter </a:t>
            </a:r>
            <a:r>
              <a:rPr kumimoji="0" lang="ar-SA" altLang="en-US" b="0" i="0" u="none" strike="noStrike" cap="none" normalizeH="0" baseline="0" dirty="0">
                <a:ln>
                  <a:noFill/>
                </a:ln>
                <a:solidFill>
                  <a:srgbClr val="1E1E1E"/>
                </a:solidFill>
                <a:effectLst/>
                <a:latin typeface="Segoe UI" panose="020B0502040204020203" pitchFamily="34" charset="0"/>
              </a:rPr>
              <a:t>أو</a:t>
            </a:r>
            <a:r>
              <a:rPr kumimoji="0" lang="en-US" altLang="en-US" b="0" i="0" u="none" strike="noStrike" cap="none" normalizeH="0" baseline="0" dirty="0">
                <a:ln>
                  <a:noFill/>
                </a:ln>
                <a:solidFill>
                  <a:srgbClr val="1E1E1E"/>
                </a:solidFill>
                <a:effectLst/>
                <a:latin typeface="Segoe UI" panose="020B0502040204020203" pitchFamily="34" charset="0"/>
              </a:rPr>
              <a:t> Tab </a:t>
            </a:r>
            <a:r>
              <a:rPr kumimoji="0" lang="ar-SA" altLang="en-US" b="0" i="0" u="none" strike="noStrike" cap="none" normalizeH="0" baseline="0" dirty="0">
                <a:ln>
                  <a:noFill/>
                </a:ln>
                <a:solidFill>
                  <a:srgbClr val="1E1E1E"/>
                </a:solidFill>
                <a:effectLst/>
                <a:latin typeface="Segoe UI" panose="020B0502040204020203" pitchFamily="34" charset="0"/>
              </a:rPr>
              <a:t>للانتقال إلى الخلية التالية</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endParaRPr>
          </a:p>
        </p:txBody>
      </p:sp>
      <p:sp>
        <p:nvSpPr>
          <p:cNvPr id="4" name="TextBox 3"/>
          <p:cNvSpPr txBox="1"/>
          <p:nvPr/>
        </p:nvSpPr>
        <p:spPr>
          <a:xfrm>
            <a:off x="195943" y="175599"/>
            <a:ext cx="6170340" cy="461665"/>
          </a:xfrm>
          <a:prstGeom prst="rect">
            <a:avLst/>
          </a:prstGeom>
          <a:noFill/>
        </p:spPr>
        <p:txBody>
          <a:bodyPr wrap="square" rtlCol="0">
            <a:spAutoFit/>
          </a:bodyPr>
          <a:lstStyle/>
          <a:p>
            <a:pPr algn="r" rtl="1"/>
            <a:r>
              <a:rPr lang="ar-JO" sz="2400" b="1" dirty="0"/>
              <a:t>ادخال البايانات</a:t>
            </a:r>
            <a:endParaRPr lang="en-US" sz="2400" b="1" dirty="0"/>
          </a:p>
        </p:txBody>
      </p:sp>
    </p:spTree>
    <p:extLst>
      <p:ext uri="{BB962C8B-B14F-4D97-AF65-F5344CB8AC3E}">
        <p14:creationId xmlns:p14="http://schemas.microsoft.com/office/powerpoint/2010/main" val="4110632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6"/>
          <p:cNvSpPr/>
          <p:nvPr/>
        </p:nvSpPr>
        <p:spPr>
          <a:xfrm>
            <a:off x="6437376" y="406432"/>
            <a:ext cx="4509298" cy="45719"/>
          </a:xfrm>
          <a:custGeom>
            <a:avLst/>
            <a:gdLst/>
            <a:ahLst/>
            <a:cxnLst/>
            <a:rect l="l" t="t" r="r" b="b"/>
            <a:pathLst>
              <a:path w="4210684" h="21590">
                <a:moveTo>
                  <a:pt x="4210126" y="0"/>
                </a:moveTo>
                <a:lnTo>
                  <a:pt x="0" y="0"/>
                </a:lnTo>
                <a:lnTo>
                  <a:pt x="0" y="21107"/>
                </a:lnTo>
                <a:lnTo>
                  <a:pt x="4210126" y="21107"/>
                </a:lnTo>
                <a:lnTo>
                  <a:pt x="4210126" y="0"/>
                </a:lnTo>
                <a:close/>
              </a:path>
            </a:pathLst>
          </a:custGeom>
          <a:solidFill>
            <a:srgbClr val="00A44D"/>
          </a:solidFill>
        </p:spPr>
        <p:txBody>
          <a:bodyPr wrap="square" lIns="0" tIns="0" rIns="0" bIns="0" rtlCol="0"/>
          <a:lstStyle/>
          <a:p>
            <a:endParaRPr/>
          </a:p>
        </p:txBody>
      </p:sp>
      <p:sp>
        <p:nvSpPr>
          <p:cNvPr id="2" name="Rectangle 1"/>
          <p:cNvSpPr>
            <a:spLocks noChangeArrowheads="1"/>
          </p:cNvSpPr>
          <p:nvPr/>
        </p:nvSpPr>
        <p:spPr bwMode="auto">
          <a:xfrm>
            <a:off x="1581878" y="1158659"/>
            <a:ext cx="9710996" cy="149259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90440" rIns="190440" bIns="19044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rgbClr val="1E1E1E"/>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a:tabLst/>
            </a:pPr>
            <a:r>
              <a:rPr kumimoji="0" lang="ar-SA" altLang="en-US" b="0" i="0" u="none" strike="noStrike" cap="none" normalizeH="0" baseline="0" dirty="0">
                <a:ln>
                  <a:noFill/>
                </a:ln>
                <a:solidFill>
                  <a:srgbClr val="1E1E1E"/>
                </a:solidFill>
                <a:effectLst/>
                <a:latin typeface="Segoe UI" panose="020B0502040204020203" pitchFamily="34" charset="0"/>
              </a:rPr>
              <a:t>حدد الخلية أو نطاق الخلايا التي تريد إضافة حد لها</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2"/>
              <a:tabLst/>
            </a:pPr>
            <a:r>
              <a:rPr kumimoji="0" lang="ar-SA" altLang="en-US" b="0" i="0" u="none" strike="noStrike" cap="none" normalizeH="0" baseline="0" dirty="0">
                <a:ln>
                  <a:noFill/>
                </a:ln>
                <a:solidFill>
                  <a:srgbClr val="1E1E1E"/>
                </a:solidFill>
                <a:effectLst/>
                <a:latin typeface="Segoe UI" panose="020B0502040204020203" pitchFamily="34" charset="0"/>
              </a:rPr>
              <a:t>على علامة</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التبويب الصفحة</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الرئيسية، في المجموعة خط، انقر فوق السهم إلى بجانب حدود، ثم انقر فوق نمط الحدود الذي تريده</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1E1E1E"/>
                </a:solidFill>
                <a:effectLst/>
                <a:latin typeface="Segoe UI" panose="020B0502040204020203" pitchFamily="34" charset="0"/>
              </a:rPr>
              <a:t>                                             </a:t>
            </a:r>
            <a:endParaRPr kumimoji="0" lang="en-US" altLang="en-US" b="0" i="0" u="none" strike="noStrike" cap="none" normalizeH="0" baseline="0" dirty="0">
              <a:ln>
                <a:noFill/>
              </a:ln>
              <a:solidFill>
                <a:srgbClr val="363636"/>
              </a:solidFill>
              <a:effectLst/>
              <a:latin typeface="Segoe UI" panose="020B0502040204020203" pitchFamily="34" charset="0"/>
            </a:endParaRPr>
          </a:p>
        </p:txBody>
      </p:sp>
      <p:pic>
        <p:nvPicPr>
          <p:cNvPr id="3074" name="Picture 2" descr="شكل شريط Exc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96888" y="2791344"/>
            <a:ext cx="4361198" cy="180678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95943" y="175599"/>
            <a:ext cx="6170340" cy="461665"/>
          </a:xfrm>
          <a:prstGeom prst="rect">
            <a:avLst/>
          </a:prstGeom>
          <a:noFill/>
        </p:spPr>
        <p:txBody>
          <a:bodyPr wrap="square" rtlCol="0">
            <a:spAutoFit/>
          </a:bodyPr>
          <a:lstStyle/>
          <a:p>
            <a:pPr algn="r" rtl="1"/>
            <a:r>
              <a:rPr lang="ar-JO" sz="2400" b="1" dirty="0"/>
              <a:t>تطبيق حدود الخلايا</a:t>
            </a:r>
            <a:endParaRPr lang="en-US" sz="2400" b="1" dirty="0"/>
          </a:p>
        </p:txBody>
      </p:sp>
    </p:spTree>
    <p:extLst>
      <p:ext uri="{BB962C8B-B14F-4D97-AF65-F5344CB8AC3E}">
        <p14:creationId xmlns:p14="http://schemas.microsoft.com/office/powerpoint/2010/main" val="882276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6"/>
          <p:cNvSpPr/>
          <p:nvPr/>
        </p:nvSpPr>
        <p:spPr>
          <a:xfrm>
            <a:off x="6437376" y="406432"/>
            <a:ext cx="4509298" cy="45719"/>
          </a:xfrm>
          <a:custGeom>
            <a:avLst/>
            <a:gdLst/>
            <a:ahLst/>
            <a:cxnLst/>
            <a:rect l="l" t="t" r="r" b="b"/>
            <a:pathLst>
              <a:path w="4210684" h="21590">
                <a:moveTo>
                  <a:pt x="4210126" y="0"/>
                </a:moveTo>
                <a:lnTo>
                  <a:pt x="0" y="0"/>
                </a:lnTo>
                <a:lnTo>
                  <a:pt x="0" y="21107"/>
                </a:lnTo>
                <a:lnTo>
                  <a:pt x="4210126" y="21107"/>
                </a:lnTo>
                <a:lnTo>
                  <a:pt x="4210126" y="0"/>
                </a:lnTo>
                <a:close/>
              </a:path>
            </a:pathLst>
          </a:custGeom>
          <a:solidFill>
            <a:srgbClr val="00A44D"/>
          </a:solidFill>
        </p:spPr>
        <p:txBody>
          <a:bodyPr wrap="square" lIns="0" tIns="0" rIns="0" bIns="0" rtlCol="0"/>
          <a:lstStyle/>
          <a:p>
            <a:endParaRPr/>
          </a:p>
        </p:txBody>
      </p:sp>
      <p:sp>
        <p:nvSpPr>
          <p:cNvPr id="2" name="Rectangle 1"/>
          <p:cNvSpPr>
            <a:spLocks noChangeArrowheads="1"/>
          </p:cNvSpPr>
          <p:nvPr/>
        </p:nvSpPr>
        <p:spPr bwMode="auto">
          <a:xfrm>
            <a:off x="2255520" y="1650927"/>
            <a:ext cx="8691154" cy="164648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90440" rIns="190440" bIns="19044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rgbClr val="1E1E1E"/>
              </a:solidFill>
              <a:effectLst/>
              <a:latin typeface="Perpetua Titling MT" panose="02020502060505020804" pitchFamily="18" charset="0"/>
            </a:endParaRPr>
          </a:p>
          <a:p>
            <a:pPr marL="0" marR="0" lvl="0" indent="0" algn="r" defTabSz="914400" rtl="1" eaLnBrk="0" fontAlgn="base" latinLnBrk="0" hangingPunct="0">
              <a:lnSpc>
                <a:spcPct val="100000"/>
              </a:lnSpc>
              <a:spcBef>
                <a:spcPct val="0"/>
              </a:spcBef>
              <a:spcAft>
                <a:spcPct val="0"/>
              </a:spcAft>
              <a:buClrTx/>
              <a:buSzTx/>
              <a:buFontTx/>
              <a:buAutoNum type="arabicPeriod"/>
              <a:tabLst/>
            </a:pPr>
            <a:r>
              <a:rPr kumimoji="0" lang="ar-SA" altLang="en-US" b="0" i="0" u="none" strike="noStrike" cap="none" normalizeH="0" baseline="0" dirty="0">
                <a:ln>
                  <a:noFill/>
                </a:ln>
                <a:solidFill>
                  <a:srgbClr val="1E1E1E"/>
                </a:solidFill>
                <a:effectLst/>
                <a:latin typeface="Perpetua Titling MT" panose="02020502060505020804" pitchFamily="18" charset="0"/>
              </a:rPr>
              <a:t>حدد الخلية أو نطاق الخلايا التي تريد تطبيق التظليل عليها</a:t>
            </a:r>
            <a:r>
              <a:rPr kumimoji="0" lang="en-US" altLang="en-US" b="0" i="0" u="none" strike="noStrike" cap="none" normalizeH="0" baseline="0" dirty="0">
                <a:ln>
                  <a:noFill/>
                </a:ln>
                <a:solidFill>
                  <a:srgbClr val="1E1E1E"/>
                </a:solidFill>
                <a:effectLst/>
                <a:latin typeface="Perpetua Titling MT" panose="02020502060505020804" pitchFamily="18" charset="0"/>
              </a:rPr>
              <a:t>.</a:t>
            </a:r>
            <a:endParaRPr kumimoji="0" lang="en-US" altLang="en-US" b="0" i="0" u="none" strike="noStrike" cap="none" normalizeH="0" baseline="0" dirty="0">
              <a:ln>
                <a:noFill/>
              </a:ln>
              <a:solidFill>
                <a:srgbClr val="363636"/>
              </a:solidFill>
              <a:effectLst/>
              <a:latin typeface="Perpetua Titling MT" panose="02020502060505020804" pitchFamily="18"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2"/>
              <a:tabLst/>
            </a:pPr>
            <a:r>
              <a:rPr kumimoji="0" lang="ar-SA" altLang="en-US" b="0" i="0" u="none" strike="noStrike" cap="none" normalizeH="0" baseline="0" dirty="0">
                <a:ln>
                  <a:noFill/>
                </a:ln>
                <a:solidFill>
                  <a:srgbClr val="1E1E1E"/>
                </a:solidFill>
                <a:effectLst/>
                <a:latin typeface="Perpetua Titling MT" panose="02020502060505020804" pitchFamily="18" charset="0"/>
              </a:rPr>
              <a:t>على علامة</a:t>
            </a:r>
            <a:r>
              <a:rPr kumimoji="0" lang="en-US" altLang="en-US" b="0" i="0" u="none" strike="noStrike" cap="none" normalizeH="0" baseline="0" dirty="0">
                <a:ln>
                  <a:noFill/>
                </a:ln>
                <a:solidFill>
                  <a:srgbClr val="1E1E1E"/>
                </a:solidFill>
                <a:effectLst/>
                <a:latin typeface="Perpetua Titling MT" panose="02020502060505020804" pitchFamily="18" charset="0"/>
              </a:rPr>
              <a:t> </a:t>
            </a:r>
            <a:r>
              <a:rPr kumimoji="0" lang="ar-SA" altLang="en-US" b="1" i="0" u="none" strike="noStrike" cap="none" normalizeH="0" baseline="0" dirty="0">
                <a:ln>
                  <a:noFill/>
                </a:ln>
                <a:solidFill>
                  <a:srgbClr val="1E1E1E"/>
                </a:solidFill>
                <a:effectLst/>
                <a:latin typeface="Perpetua Titling MT" panose="02020502060505020804" pitchFamily="18" charset="0"/>
              </a:rPr>
              <a:t>التبويب</a:t>
            </a:r>
            <a:r>
              <a:rPr kumimoji="0" lang="en-US" altLang="en-US" b="0" i="0" u="none" strike="noStrike" cap="none" normalizeH="0" baseline="0" dirty="0">
                <a:ln>
                  <a:noFill/>
                </a:ln>
                <a:solidFill>
                  <a:srgbClr val="1E1E1E"/>
                </a:solidFill>
                <a:effectLst/>
                <a:latin typeface="Perpetua Titling MT" panose="02020502060505020804" pitchFamily="18" charset="0"/>
              </a:rPr>
              <a:t> </a:t>
            </a:r>
            <a:r>
              <a:rPr kumimoji="0" lang="ar-SA" altLang="en-US" b="0" i="0" u="none" strike="noStrike" cap="none" normalizeH="0" baseline="0" dirty="0">
                <a:ln>
                  <a:noFill/>
                </a:ln>
                <a:solidFill>
                  <a:srgbClr val="1E1E1E"/>
                </a:solidFill>
                <a:effectLst/>
                <a:latin typeface="Perpetua Titling MT" panose="02020502060505020804" pitchFamily="18" charset="0"/>
              </a:rPr>
              <a:t>الصفحة الرئيسية، في المجموعة خط، اختر السهم إلى</a:t>
            </a:r>
            <a:r>
              <a:rPr kumimoji="0" lang="en-US" altLang="en-US" b="0" i="0" u="none" strike="noStrike" cap="none" normalizeH="0" baseline="0" dirty="0">
                <a:ln>
                  <a:noFill/>
                </a:ln>
                <a:solidFill>
                  <a:srgbClr val="1E1E1E"/>
                </a:solidFill>
                <a:effectLst/>
                <a:latin typeface="Perpetua Titling MT" panose="02020502060505020804" pitchFamily="18" charset="0"/>
              </a:rPr>
              <a:t>         </a:t>
            </a:r>
            <a:r>
              <a:rPr kumimoji="0" lang="ar-SA" altLang="en-US" b="0" i="0" u="none" strike="noStrike" cap="none" normalizeH="0" baseline="0" dirty="0">
                <a:ln>
                  <a:noFill/>
                </a:ln>
                <a:solidFill>
                  <a:srgbClr val="1E1E1E"/>
                </a:solidFill>
                <a:effectLst/>
                <a:latin typeface="Perpetua Titling MT" panose="02020502060505020804" pitchFamily="18" charset="0"/>
              </a:rPr>
              <a:t>لون التعبئة ، ثم ضمن ألوان النسق أو الألوان القياسية ، حدد اللون الذي تريده</a:t>
            </a:r>
            <a:r>
              <a:rPr kumimoji="0" lang="en-US" altLang="en-US" sz="1000" b="0" i="0" u="none" strike="noStrike" cap="none" normalizeH="0" baseline="0" dirty="0">
                <a:ln>
                  <a:noFill/>
                </a:ln>
                <a:solidFill>
                  <a:srgbClr val="1E1E1E"/>
                </a:solidFill>
                <a:effectLst/>
                <a:latin typeface="Segoe UI" panose="020B0502040204020203" pitchFamily="34" charset="0"/>
                <a:cs typeface="Segoe UI" panose="020B0502040204020203" pitchFamily="34" charset="0"/>
              </a:rPr>
              <a:t>.</a:t>
            </a:r>
            <a:endParaRPr kumimoji="0" lang="en-US" altLang="en-US" sz="1000" b="0" i="0" u="none" strike="noStrike" cap="none" normalizeH="0" baseline="0" dirty="0">
              <a:ln>
                <a:noFill/>
              </a:ln>
              <a:solidFill>
                <a:srgbClr val="363636"/>
              </a:solidFill>
              <a:effectLst/>
              <a:latin typeface="Segoe UI" panose="020B0502040204020203" pitchFamily="34" charset="0"/>
              <a:cs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rgbClr val="1E1E1E"/>
              </a:solidFill>
              <a:effectLst/>
              <a:latin typeface="Segoe UI" panose="020B0502040204020203" pitchFamily="34" charset="0"/>
              <a:cs typeface="Segoe UI" panose="020B0502040204020203" pitchFamily="34" charset="0"/>
            </a:endParaRPr>
          </a:p>
        </p:txBody>
      </p:sp>
      <p:pic>
        <p:nvPicPr>
          <p:cNvPr id="4098" name="Picture 2" descr="صورة الزر"/>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34211" y="2206457"/>
            <a:ext cx="562193" cy="53542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95943" y="175599"/>
            <a:ext cx="6170340" cy="461665"/>
          </a:xfrm>
          <a:prstGeom prst="rect">
            <a:avLst/>
          </a:prstGeom>
          <a:noFill/>
        </p:spPr>
        <p:txBody>
          <a:bodyPr wrap="square" rtlCol="0">
            <a:spAutoFit/>
          </a:bodyPr>
          <a:lstStyle/>
          <a:p>
            <a:pPr algn="r" rtl="1"/>
            <a:r>
              <a:rPr lang="ar-JO" sz="2400" b="1" dirty="0"/>
              <a:t>تطبيق التظليل على الخلية</a:t>
            </a:r>
            <a:endParaRPr lang="en-US" sz="2400" b="1" dirty="0"/>
          </a:p>
        </p:txBody>
      </p:sp>
    </p:spTree>
    <p:extLst>
      <p:ext uri="{BB962C8B-B14F-4D97-AF65-F5344CB8AC3E}">
        <p14:creationId xmlns:p14="http://schemas.microsoft.com/office/powerpoint/2010/main" val="10904675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6"/>
          <p:cNvSpPr/>
          <p:nvPr/>
        </p:nvSpPr>
        <p:spPr>
          <a:xfrm>
            <a:off x="6437376" y="406432"/>
            <a:ext cx="4509298" cy="45719"/>
          </a:xfrm>
          <a:custGeom>
            <a:avLst/>
            <a:gdLst/>
            <a:ahLst/>
            <a:cxnLst/>
            <a:rect l="l" t="t" r="r" b="b"/>
            <a:pathLst>
              <a:path w="4210684" h="21590">
                <a:moveTo>
                  <a:pt x="4210126" y="0"/>
                </a:moveTo>
                <a:lnTo>
                  <a:pt x="0" y="0"/>
                </a:lnTo>
                <a:lnTo>
                  <a:pt x="0" y="21107"/>
                </a:lnTo>
                <a:lnTo>
                  <a:pt x="4210126" y="21107"/>
                </a:lnTo>
                <a:lnTo>
                  <a:pt x="4210126" y="0"/>
                </a:lnTo>
                <a:close/>
              </a:path>
            </a:pathLst>
          </a:custGeom>
          <a:solidFill>
            <a:srgbClr val="00A44D"/>
          </a:solidFill>
        </p:spPr>
        <p:txBody>
          <a:bodyPr wrap="square" lIns="0" tIns="0" rIns="0" bIns="0" rtlCol="0"/>
          <a:lstStyle/>
          <a:p>
            <a:endParaRPr/>
          </a:p>
        </p:txBody>
      </p:sp>
      <p:sp>
        <p:nvSpPr>
          <p:cNvPr id="2" name="Rectangle 1"/>
          <p:cNvSpPr>
            <a:spLocks noChangeArrowheads="1"/>
          </p:cNvSpPr>
          <p:nvPr/>
        </p:nvSpPr>
        <p:spPr bwMode="auto">
          <a:xfrm>
            <a:off x="2211232" y="1088941"/>
            <a:ext cx="9026385" cy="247748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90440" rIns="190440" bIns="19044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rgbClr val="1E1E1E"/>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en-US" b="0" i="0" u="none" strike="noStrike" cap="none" normalizeH="0" baseline="0" dirty="0">
                <a:ln>
                  <a:noFill/>
                </a:ln>
                <a:solidFill>
                  <a:srgbClr val="1E1E1E"/>
                </a:solidFill>
                <a:effectLst/>
                <a:latin typeface="Segoe UI" panose="020B0502040204020203" pitchFamily="34" charset="0"/>
              </a:rPr>
              <a:t>بعد إدخال الأرقام في الورقة، ربما تريد جمعها مع بعضها البعض. والطريقة الأسرع لتنفيذ ذلك هي باستخدام جمع تلقائي</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a:tabLst/>
            </a:pPr>
            <a:endParaRPr kumimoji="0" lang="ar-JO" altLang="en-US" b="0" i="0" u="none" strike="noStrike" cap="none" normalizeH="0" baseline="0" dirty="0">
              <a:ln>
                <a:noFill/>
              </a:ln>
              <a:solidFill>
                <a:srgbClr val="1E1E1E"/>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a:tabLst/>
            </a:pPr>
            <a:r>
              <a:rPr kumimoji="0" lang="ar-SA" altLang="en-US" b="0" i="0" u="none" strike="noStrike" cap="none" normalizeH="0" baseline="0" dirty="0">
                <a:ln>
                  <a:noFill/>
                </a:ln>
                <a:solidFill>
                  <a:srgbClr val="1E1E1E"/>
                </a:solidFill>
                <a:effectLst/>
                <a:latin typeface="Segoe UI" panose="020B0502040204020203" pitchFamily="34" charset="0"/>
              </a:rPr>
              <a:t>حدد الخلية الموجودة إلى يسار الأرقام المطلوب جمعها أو أسفلها</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2"/>
              <a:tabLst/>
            </a:pPr>
            <a:r>
              <a:rPr kumimoji="0" lang="ar-SA" altLang="en-US" b="0" i="0" u="none" strike="noStrike" cap="none" normalizeH="0" baseline="0" dirty="0">
                <a:ln>
                  <a:noFill/>
                </a:ln>
                <a:solidFill>
                  <a:srgbClr val="1E1E1E"/>
                </a:solidFill>
                <a:effectLst/>
                <a:latin typeface="Segoe UI" panose="020B0502040204020203" pitchFamily="34" charset="0"/>
              </a:rPr>
              <a:t>انقر فوق علامة التبويب</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الصفحة الرئيسية</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ثم فوق</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جمع تلقائي</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في المجموعة</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تحرير</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1E1E1E"/>
                </a:solidFill>
                <a:effectLst/>
                <a:latin typeface="Segoe UI" panose="020B0502040204020203" pitchFamily="34" charset="0"/>
              </a:rPr>
              <a:t>                                                          </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en-US" b="0" i="0" u="none" strike="noStrike" cap="none" normalizeH="0" baseline="0" dirty="0">
                <a:ln>
                  <a:noFill/>
                </a:ln>
                <a:solidFill>
                  <a:srgbClr val="1E1E1E"/>
                </a:solidFill>
                <a:effectLst/>
                <a:latin typeface="Segoe UI" panose="020B0502040204020203" pitchFamily="34" charset="0"/>
              </a:rPr>
              <a:t>يقوم "الجمع التلقائي" بجمع الأرقام وإظهار النتيجة في الخلية التي حددتها</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rgbClr val="1E1E1E"/>
              </a:solidFill>
              <a:effectLst/>
              <a:latin typeface="Segoe UI" panose="020B0502040204020203" pitchFamily="34" charset="0"/>
              <a:cs typeface="Segoe UI" panose="020B0502040204020203" pitchFamily="34" charset="0"/>
            </a:endParaRPr>
          </a:p>
        </p:txBody>
      </p:sp>
      <p:pic>
        <p:nvPicPr>
          <p:cNvPr id="5122" name="Picture 2" descr="&quot;جمع تلقائي&quot; على علامة التبويب &quot;الشريط الرئيسي&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2995" y="3832985"/>
            <a:ext cx="3351693" cy="162703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95943" y="175599"/>
            <a:ext cx="6170340" cy="461665"/>
          </a:xfrm>
          <a:prstGeom prst="rect">
            <a:avLst/>
          </a:prstGeom>
          <a:noFill/>
        </p:spPr>
        <p:txBody>
          <a:bodyPr wrap="square" rtlCol="0">
            <a:spAutoFit/>
          </a:bodyPr>
          <a:lstStyle/>
          <a:p>
            <a:pPr algn="r" rtl="1"/>
            <a:r>
              <a:rPr lang="ar-JO" sz="2400" b="1" dirty="0"/>
              <a:t>استخدام الجمع التلقائي لجيمع البايانات </a:t>
            </a:r>
            <a:endParaRPr lang="en-US" sz="2400" b="1" dirty="0"/>
          </a:p>
        </p:txBody>
      </p:sp>
    </p:spTree>
    <p:extLst>
      <p:ext uri="{BB962C8B-B14F-4D97-AF65-F5344CB8AC3E}">
        <p14:creationId xmlns:p14="http://schemas.microsoft.com/office/powerpoint/2010/main" val="31240224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6"/>
          <p:cNvSpPr/>
          <p:nvPr/>
        </p:nvSpPr>
        <p:spPr>
          <a:xfrm>
            <a:off x="6437376" y="406432"/>
            <a:ext cx="4509298" cy="45719"/>
          </a:xfrm>
          <a:custGeom>
            <a:avLst/>
            <a:gdLst/>
            <a:ahLst/>
            <a:cxnLst/>
            <a:rect l="l" t="t" r="r" b="b"/>
            <a:pathLst>
              <a:path w="4210684" h="21590">
                <a:moveTo>
                  <a:pt x="4210126" y="0"/>
                </a:moveTo>
                <a:lnTo>
                  <a:pt x="0" y="0"/>
                </a:lnTo>
                <a:lnTo>
                  <a:pt x="0" y="21107"/>
                </a:lnTo>
                <a:lnTo>
                  <a:pt x="4210126" y="21107"/>
                </a:lnTo>
                <a:lnTo>
                  <a:pt x="4210126" y="0"/>
                </a:lnTo>
                <a:close/>
              </a:path>
            </a:pathLst>
          </a:custGeom>
          <a:solidFill>
            <a:srgbClr val="00A44D"/>
          </a:solidFill>
        </p:spPr>
        <p:txBody>
          <a:bodyPr wrap="square" lIns="0" tIns="0" rIns="0" bIns="0" rtlCol="0"/>
          <a:lstStyle/>
          <a:p>
            <a:endParaRPr/>
          </a:p>
        </p:txBody>
      </p:sp>
      <p:sp>
        <p:nvSpPr>
          <p:cNvPr id="2" name="Rectangle 1"/>
          <p:cNvSpPr>
            <a:spLocks noChangeArrowheads="1"/>
          </p:cNvSpPr>
          <p:nvPr/>
        </p:nvSpPr>
        <p:spPr bwMode="auto">
          <a:xfrm>
            <a:off x="1519902" y="745482"/>
            <a:ext cx="9549711" cy="469347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90440" rIns="190440" bIns="19044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rgbClr val="1E1E1E"/>
              </a:solidFill>
              <a:effectLst/>
              <a:cs typeface="Arial" panose="020B0604020202020204"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en-US" b="0" i="0" u="none" strike="noStrike" cap="none" normalizeH="0" baseline="0" dirty="0">
                <a:ln>
                  <a:noFill/>
                </a:ln>
                <a:solidFill>
                  <a:srgbClr val="1E1E1E"/>
                </a:solidFill>
                <a:effectLst/>
                <a:latin typeface="Segoe UI" panose="020B0502040204020203" pitchFamily="34" charset="0"/>
              </a:rPr>
              <a:t>إن جمع الأرقام هو فقط واحد من الأشياء التي يمكنك تنفيذها، ولكن يمكن أن يقوم</a:t>
            </a:r>
            <a:r>
              <a:rPr kumimoji="0" lang="en-US" altLang="en-US" b="0" i="0" u="none" strike="noStrike" cap="none" normalizeH="0" baseline="0" dirty="0">
                <a:ln>
                  <a:noFill/>
                </a:ln>
                <a:solidFill>
                  <a:srgbClr val="1E1E1E"/>
                </a:solidFill>
                <a:effectLst/>
                <a:latin typeface="Segoe UI" panose="020B0502040204020203" pitchFamily="34" charset="0"/>
              </a:rPr>
              <a:t> Excel </a:t>
            </a:r>
            <a:r>
              <a:rPr kumimoji="0" lang="ar-SA" altLang="en-US" b="0" i="0" u="none" strike="noStrike" cap="none" normalizeH="0" baseline="0" dirty="0">
                <a:ln>
                  <a:noFill/>
                </a:ln>
                <a:solidFill>
                  <a:srgbClr val="1E1E1E"/>
                </a:solidFill>
                <a:effectLst/>
                <a:latin typeface="Segoe UI" panose="020B0502040204020203" pitchFamily="34" charset="0"/>
              </a:rPr>
              <a:t>بعمليات رياضية أخرى أيضاً. جرّب بعض الصيغ البسيطة لجمع الأرقام أو طرحها أو ضربها أو قسمتها</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ar-JO" altLang="en-US" b="0" i="0" u="none" strike="noStrike" cap="none" normalizeH="0" baseline="0" dirty="0">
              <a:ln>
                <a:noFill/>
              </a:ln>
              <a:solidFill>
                <a:srgbClr val="1E1E1E"/>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a:tabLst/>
            </a:pPr>
            <a:r>
              <a:rPr kumimoji="0" lang="ar-SA" altLang="en-US" b="0" i="0" u="none" strike="noStrike" cap="none" normalizeH="0" baseline="0" dirty="0">
                <a:ln>
                  <a:noFill/>
                </a:ln>
                <a:solidFill>
                  <a:srgbClr val="1E1E1E"/>
                </a:solidFill>
                <a:effectLst/>
                <a:latin typeface="Segoe UI" panose="020B0502040204020203" pitchFamily="34" charset="0"/>
              </a:rPr>
              <a:t>اختر خلية، ثم اكتب علامة المساواة</a:t>
            </a:r>
            <a:r>
              <a:rPr kumimoji="0" lang="en-US" altLang="en-US" b="0" i="0" u="none" strike="noStrike" cap="none" normalizeH="0" baseline="0" dirty="0">
                <a:ln>
                  <a:noFill/>
                </a:ln>
                <a:solidFill>
                  <a:srgbClr val="1E1E1E"/>
                </a:solidFill>
                <a:effectLst/>
                <a:latin typeface="Segoe UI" panose="020B0502040204020203" pitchFamily="34" charset="0"/>
              </a:rPr>
              <a:t> (=).</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en-US" b="0" i="0" u="none" strike="noStrike" cap="none" normalizeH="0" baseline="0" dirty="0">
                <a:ln>
                  <a:noFill/>
                </a:ln>
                <a:solidFill>
                  <a:srgbClr val="1E1E1E"/>
                </a:solidFill>
                <a:effectLst/>
                <a:latin typeface="Segoe UI" panose="020B0502040204020203" pitchFamily="34" charset="0"/>
              </a:rPr>
              <a:t>فذلك يُخبر</a:t>
            </a:r>
            <a:r>
              <a:rPr kumimoji="0" lang="en-US" altLang="en-US" b="0" i="0" u="none" strike="noStrike" cap="none" normalizeH="0" baseline="0" dirty="0">
                <a:ln>
                  <a:noFill/>
                </a:ln>
                <a:solidFill>
                  <a:srgbClr val="1E1E1E"/>
                </a:solidFill>
                <a:effectLst/>
                <a:latin typeface="Segoe UI" panose="020B0502040204020203" pitchFamily="34" charset="0"/>
              </a:rPr>
              <a:t> Excel </a:t>
            </a:r>
            <a:r>
              <a:rPr kumimoji="0" lang="ar-SA" altLang="en-US" b="0" i="0" u="none" strike="noStrike" cap="none" normalizeH="0" baseline="0" dirty="0">
                <a:ln>
                  <a:noFill/>
                </a:ln>
                <a:solidFill>
                  <a:srgbClr val="1E1E1E"/>
                </a:solidFill>
                <a:effectLst/>
                <a:latin typeface="Segoe UI" panose="020B0502040204020203" pitchFamily="34" charset="0"/>
              </a:rPr>
              <a:t>بأن تلك الخلية ستحتوي على صيغة</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ar-JO" altLang="en-US" b="0" i="0" u="none" strike="noStrike" cap="none" normalizeH="0" baseline="0" dirty="0">
              <a:ln>
                <a:noFill/>
              </a:ln>
              <a:solidFill>
                <a:srgbClr val="1E1E1E"/>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2"/>
              <a:tabLst/>
            </a:pPr>
            <a:r>
              <a:rPr kumimoji="0" lang="ar-SA" altLang="en-US" b="0" i="0" u="none" strike="noStrike" cap="none" normalizeH="0" baseline="0" dirty="0">
                <a:ln>
                  <a:noFill/>
                </a:ln>
                <a:solidFill>
                  <a:srgbClr val="1E1E1E"/>
                </a:solidFill>
                <a:effectLst/>
                <a:latin typeface="Segoe UI" panose="020B0502040204020203" pitchFamily="34" charset="0"/>
              </a:rPr>
              <a:t>اكتب تركيبة من الأرقام والعوامل الحسابية، مثل إشارة الزائد (+) للجمع، أو إشارة الناقص (-) للطرح، أو النجمة (*) للضرب أو الشرطة المائلة للأمام (/) للقسمة</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en-US" b="0" i="0" u="none" strike="noStrike" cap="none" normalizeH="0" baseline="0" dirty="0">
                <a:ln>
                  <a:noFill/>
                </a:ln>
                <a:solidFill>
                  <a:srgbClr val="1E1E1E"/>
                </a:solidFill>
                <a:effectLst/>
                <a:latin typeface="Segoe UI" panose="020B0502040204020203" pitchFamily="34" charset="0"/>
              </a:rPr>
              <a:t>على سبيل المثال، أدخل</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en-US" altLang="en-US" b="1" i="0" u="none" strike="noStrike" cap="none" normalizeH="0" baseline="0" dirty="0">
                <a:ln>
                  <a:noFill/>
                </a:ln>
                <a:solidFill>
                  <a:srgbClr val="1E1E1E"/>
                </a:solidFill>
                <a:effectLst/>
                <a:latin typeface="Segoe UI" panose="020B0502040204020203" pitchFamily="34" charset="0"/>
              </a:rPr>
              <a:t>‎=2+4</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أو</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en-US" altLang="en-US" b="1" i="0" u="none" strike="noStrike" cap="none" normalizeH="0" baseline="0" dirty="0">
                <a:ln>
                  <a:noFill/>
                </a:ln>
                <a:solidFill>
                  <a:srgbClr val="1E1E1E"/>
                </a:solidFill>
                <a:effectLst/>
                <a:latin typeface="Segoe UI" panose="020B0502040204020203" pitchFamily="34" charset="0"/>
              </a:rPr>
              <a:t>‎=4-2</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أو</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en-US" altLang="en-US" b="1" i="0" u="none" strike="noStrike" cap="none" normalizeH="0" baseline="0" dirty="0">
                <a:ln>
                  <a:noFill/>
                </a:ln>
                <a:solidFill>
                  <a:srgbClr val="1E1E1E"/>
                </a:solidFill>
                <a:effectLst/>
                <a:latin typeface="Segoe UI" panose="020B0502040204020203" pitchFamily="34" charset="0"/>
              </a:rPr>
              <a:t>‎=2*4</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أو</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en-US" altLang="en-US" b="1" i="0" u="none" strike="noStrike" cap="none" normalizeH="0" baseline="0" dirty="0">
                <a:ln>
                  <a:noFill/>
                </a:ln>
                <a:solidFill>
                  <a:srgbClr val="1E1E1E"/>
                </a:solidFill>
                <a:effectLst/>
                <a:latin typeface="Segoe UI" panose="020B0502040204020203" pitchFamily="34" charset="0"/>
              </a:rPr>
              <a:t>‎=4/2</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ar-JO" altLang="en-US" b="0" i="0" u="none" strike="noStrike" cap="none" normalizeH="0" baseline="0" dirty="0">
              <a:ln>
                <a:noFill/>
              </a:ln>
              <a:solidFill>
                <a:srgbClr val="1E1E1E"/>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3"/>
              <a:tabLst/>
            </a:pPr>
            <a:r>
              <a:rPr kumimoji="0" lang="ar-SA" altLang="en-US" b="0" i="0" u="none" strike="noStrike" cap="none" normalizeH="0" baseline="0" dirty="0">
                <a:ln>
                  <a:noFill/>
                </a:ln>
                <a:solidFill>
                  <a:srgbClr val="1E1E1E"/>
                </a:solidFill>
                <a:effectLst/>
                <a:latin typeface="Segoe UI" panose="020B0502040204020203" pitchFamily="34" charset="0"/>
              </a:rPr>
              <a:t>اضغط على</a:t>
            </a:r>
            <a:r>
              <a:rPr kumimoji="0" lang="en-US" altLang="en-US" b="0" i="0" u="none" strike="noStrike" cap="none" normalizeH="0" baseline="0" dirty="0">
                <a:ln>
                  <a:noFill/>
                </a:ln>
                <a:solidFill>
                  <a:srgbClr val="1E1E1E"/>
                </a:solidFill>
                <a:effectLst/>
                <a:latin typeface="Segoe UI" panose="020B0502040204020203" pitchFamily="34" charset="0"/>
              </a:rPr>
              <a:t> Enter.</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en-US" b="0" i="0" u="none" strike="noStrike" cap="none" normalizeH="0" baseline="0" dirty="0">
                <a:ln>
                  <a:noFill/>
                </a:ln>
                <a:solidFill>
                  <a:srgbClr val="1E1E1E"/>
                </a:solidFill>
                <a:effectLst/>
                <a:latin typeface="Segoe UI" panose="020B0502040204020203" pitchFamily="34" charset="0"/>
              </a:rPr>
              <a:t>يؤدي ذلك إلى تنفيذ العملية الحسابية</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ar-JO" altLang="en-US" b="0" i="0" u="none" strike="noStrike" cap="none" normalizeH="0" baseline="0" dirty="0">
              <a:ln>
                <a:noFill/>
              </a:ln>
              <a:solidFill>
                <a:srgbClr val="1E1E1E"/>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en-US" b="0" i="0" u="none" strike="noStrike" cap="none" normalizeH="0" baseline="0" dirty="0">
                <a:ln>
                  <a:noFill/>
                </a:ln>
                <a:solidFill>
                  <a:srgbClr val="1E1E1E"/>
                </a:solidFill>
                <a:effectLst/>
                <a:latin typeface="Segoe UI" panose="020B0502040204020203" pitchFamily="34" charset="0"/>
              </a:rPr>
              <a:t>يمكنك أيضاً الضغط على</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en-US" altLang="en-US" b="0" i="0" u="none" strike="noStrike" cap="none" normalizeH="0" baseline="0" dirty="0" err="1">
                <a:ln>
                  <a:noFill/>
                </a:ln>
                <a:solidFill>
                  <a:srgbClr val="1E1E1E"/>
                </a:solidFill>
                <a:effectLst/>
                <a:latin typeface="Segoe UI" panose="020B0502040204020203" pitchFamily="34" charset="0"/>
              </a:rPr>
              <a:t>Ctrl+Enter</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إذا أردت أن يبقى المؤشر على الخلية النشطة</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chemeClr val="tx1"/>
              </a:solidFill>
              <a:effectLst/>
            </a:endParaRPr>
          </a:p>
        </p:txBody>
      </p:sp>
      <p:sp>
        <p:nvSpPr>
          <p:cNvPr id="4" name="TextBox 3"/>
          <p:cNvSpPr txBox="1"/>
          <p:nvPr/>
        </p:nvSpPr>
        <p:spPr>
          <a:xfrm>
            <a:off x="267036" y="221318"/>
            <a:ext cx="6170340" cy="461665"/>
          </a:xfrm>
          <a:prstGeom prst="rect">
            <a:avLst/>
          </a:prstGeom>
          <a:noFill/>
        </p:spPr>
        <p:txBody>
          <a:bodyPr wrap="square" rtlCol="0">
            <a:spAutoFit/>
          </a:bodyPr>
          <a:lstStyle/>
          <a:p>
            <a:pPr algn="r" rtl="1"/>
            <a:r>
              <a:rPr lang="ar-JO" sz="2400" b="1" dirty="0"/>
              <a:t>انشاء صيغة بسيطة </a:t>
            </a:r>
            <a:endParaRPr lang="en-US" sz="2400" b="1" dirty="0"/>
          </a:p>
        </p:txBody>
      </p:sp>
    </p:spTree>
    <p:extLst>
      <p:ext uri="{BB962C8B-B14F-4D97-AF65-F5344CB8AC3E}">
        <p14:creationId xmlns:p14="http://schemas.microsoft.com/office/powerpoint/2010/main" val="630114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6"/>
          <p:cNvSpPr/>
          <p:nvPr/>
        </p:nvSpPr>
        <p:spPr>
          <a:xfrm>
            <a:off x="6437376" y="406432"/>
            <a:ext cx="4509298" cy="45719"/>
          </a:xfrm>
          <a:custGeom>
            <a:avLst/>
            <a:gdLst/>
            <a:ahLst/>
            <a:cxnLst/>
            <a:rect l="l" t="t" r="r" b="b"/>
            <a:pathLst>
              <a:path w="4210684" h="21590">
                <a:moveTo>
                  <a:pt x="4210126" y="0"/>
                </a:moveTo>
                <a:lnTo>
                  <a:pt x="0" y="0"/>
                </a:lnTo>
                <a:lnTo>
                  <a:pt x="0" y="21107"/>
                </a:lnTo>
                <a:lnTo>
                  <a:pt x="4210126" y="21107"/>
                </a:lnTo>
                <a:lnTo>
                  <a:pt x="4210126" y="0"/>
                </a:lnTo>
                <a:close/>
              </a:path>
            </a:pathLst>
          </a:custGeom>
          <a:solidFill>
            <a:srgbClr val="00A44D"/>
          </a:solidFill>
        </p:spPr>
        <p:txBody>
          <a:bodyPr wrap="square" lIns="0" tIns="0" rIns="0" bIns="0" rtlCol="0"/>
          <a:lstStyle/>
          <a:p>
            <a:endParaRPr/>
          </a:p>
        </p:txBody>
      </p:sp>
      <p:sp>
        <p:nvSpPr>
          <p:cNvPr id="2" name="Rectangle 1"/>
          <p:cNvSpPr>
            <a:spLocks noChangeArrowheads="1"/>
          </p:cNvSpPr>
          <p:nvPr/>
        </p:nvSpPr>
        <p:spPr bwMode="auto">
          <a:xfrm>
            <a:off x="3459870" y="1088986"/>
            <a:ext cx="7963594" cy="315458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90440" rIns="190440" bIns="19044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rgbClr val="1E1E1E"/>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en-US" b="0" i="0" u="none" strike="noStrike" cap="none" normalizeH="0" baseline="0" dirty="0">
                <a:ln>
                  <a:noFill/>
                </a:ln>
                <a:solidFill>
                  <a:srgbClr val="1E1E1E"/>
                </a:solidFill>
                <a:effectLst/>
                <a:latin typeface="Segoe UI" panose="020B0502040204020203" pitchFamily="34" charset="0"/>
              </a:rPr>
              <a:t>للتفريق بين الأنواع المختلفة من الأرقام، قم بإضافة تنسيق، مثل عملة أو نسب مئوية أو تواريخ</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ar-JO" altLang="en-US" b="0" i="0" u="none" strike="noStrike" cap="none" normalizeH="0" baseline="0" dirty="0">
              <a:ln>
                <a:noFill/>
              </a:ln>
              <a:solidFill>
                <a:srgbClr val="1E1E1E"/>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a:tabLst/>
            </a:pPr>
            <a:r>
              <a:rPr kumimoji="0" lang="ar-SA" altLang="en-US" b="0" i="0" u="none" strike="noStrike" cap="none" normalizeH="0" baseline="0" dirty="0">
                <a:ln>
                  <a:noFill/>
                </a:ln>
                <a:solidFill>
                  <a:srgbClr val="1E1E1E"/>
                </a:solidFill>
                <a:effectLst/>
                <a:latin typeface="Segoe UI" panose="020B0502040204020203" pitchFamily="34" charset="0"/>
              </a:rPr>
              <a:t>حدد الخلايا التي تحتوي على الأرقام التي تريد تنسيقها</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ar-JO" altLang="en-US" b="0" i="0" u="none" strike="noStrike" cap="none" normalizeH="0" baseline="0" dirty="0">
              <a:ln>
                <a:noFill/>
              </a:ln>
              <a:solidFill>
                <a:srgbClr val="1E1E1E"/>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2"/>
              <a:tabLst/>
            </a:pPr>
            <a:r>
              <a:rPr kumimoji="0" lang="ar-SA" altLang="en-US" b="0" i="0" u="none" strike="noStrike" cap="none" normalizeH="0" baseline="0" dirty="0">
                <a:ln>
                  <a:noFill/>
                </a:ln>
                <a:solidFill>
                  <a:srgbClr val="1E1E1E"/>
                </a:solidFill>
                <a:effectLst/>
                <a:latin typeface="Segoe UI" panose="020B0502040204020203" pitchFamily="34" charset="0"/>
              </a:rPr>
              <a:t>انقر فوق علامة التبويب</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الصفحة الرئيسية</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ثم فوق المربع</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عام</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1E1E1E"/>
                </a:solidFill>
                <a:effectLst/>
                <a:latin typeface="Segoe UI" panose="020B0502040204020203" pitchFamily="34" charset="0"/>
              </a:rPr>
              <a:t>                                         </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AutoNum type="arabicPeriod" startAt="3"/>
              <a:tabLst/>
            </a:pPr>
            <a:r>
              <a:rPr kumimoji="0" lang="ar-SA" altLang="en-US" b="0" i="0" u="none" strike="noStrike" cap="none" normalizeH="0" baseline="0" dirty="0">
                <a:ln>
                  <a:noFill/>
                </a:ln>
                <a:solidFill>
                  <a:srgbClr val="1E1E1E"/>
                </a:solidFill>
                <a:effectLst/>
                <a:latin typeface="Segoe UI" panose="020B0502040204020203" pitchFamily="34" charset="0"/>
              </a:rPr>
              <a:t>اختر تنسيق رقم</a:t>
            </a:r>
            <a:r>
              <a:rPr kumimoji="0" lang="en-US" altLang="en-US" b="0" i="0" u="none" strike="noStrike" cap="none" normalizeH="0" baseline="0" dirty="0">
                <a:ln>
                  <a:noFill/>
                </a:ln>
                <a:solidFill>
                  <a:srgbClr val="1E1E1E"/>
                </a:solidFill>
                <a:effectLst/>
                <a:latin typeface="Segoe UI" panose="020B0502040204020203" pitchFamily="34" charset="0"/>
              </a:rPr>
              <a:t>.</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1E1E1E"/>
                </a:solidFill>
                <a:effectLst/>
                <a:latin typeface="Segoe UI" panose="020B0502040204020203" pitchFamily="34" charset="0"/>
              </a:rPr>
              <a:t>                                                  </a:t>
            </a:r>
            <a:endParaRPr kumimoji="0" lang="en-US" altLang="en-US" b="0" i="0" u="none" strike="noStrike" cap="none" normalizeH="0" baseline="0" dirty="0">
              <a:ln>
                <a:noFill/>
              </a:ln>
              <a:solidFill>
                <a:srgbClr val="363636"/>
              </a:solidFill>
              <a:effectLst/>
              <a:latin typeface="Segoe UI" panose="020B0502040204020203"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en-US" b="0" i="0" u="none" strike="noStrike" cap="none" normalizeH="0" baseline="0" dirty="0">
                <a:ln>
                  <a:noFill/>
                </a:ln>
                <a:solidFill>
                  <a:srgbClr val="1E1E1E"/>
                </a:solidFill>
                <a:effectLst/>
                <a:latin typeface="Segoe UI" panose="020B0502040204020203" pitchFamily="34" charset="0"/>
              </a:rPr>
              <a:t>إذا لم تعثر على تنسيق الأرقام الذي تبحث عنه، فانقر فوق</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1" i="0" u="none" strike="noStrike" cap="none" normalizeH="0" baseline="0" dirty="0">
                <a:ln>
                  <a:noFill/>
                </a:ln>
                <a:solidFill>
                  <a:srgbClr val="1E1E1E"/>
                </a:solidFill>
                <a:effectLst/>
                <a:latin typeface="Segoe UI" panose="020B0502040204020203" pitchFamily="34" charset="0"/>
              </a:rPr>
              <a:t>تنسيقات إضافية للأرقام</a:t>
            </a:r>
            <a:r>
              <a:rPr kumimoji="0" lang="en-US" altLang="en-US" b="0" i="0" u="none" strike="noStrike" cap="none" normalizeH="0" baseline="0" dirty="0">
                <a:ln>
                  <a:noFill/>
                </a:ln>
                <a:solidFill>
                  <a:srgbClr val="1E1E1E"/>
                </a:solidFill>
                <a:effectLst/>
                <a:latin typeface="Segoe UI" panose="020B0502040204020203" pitchFamily="34" charset="0"/>
              </a:rPr>
              <a:t>. </a:t>
            </a:r>
            <a:r>
              <a:rPr kumimoji="0" lang="ar-SA" altLang="en-US" b="0" i="0" u="none" strike="noStrike" cap="none" normalizeH="0" baseline="0" dirty="0">
                <a:ln>
                  <a:noFill/>
                </a:ln>
                <a:solidFill>
                  <a:srgbClr val="1E1E1E"/>
                </a:solidFill>
                <a:effectLst/>
                <a:latin typeface="Segoe UI" panose="020B0502040204020203" pitchFamily="34" charset="0"/>
              </a:rPr>
              <a:t>لمزيد من المعلومات</a:t>
            </a:r>
            <a:endParaRPr kumimoji="0" lang="en-US" altLang="en-US" b="0" i="0" u="none" strike="noStrike" cap="none" normalizeH="0" baseline="0" dirty="0">
              <a:ln>
                <a:noFill/>
              </a:ln>
              <a:solidFill>
                <a:srgbClr val="363636"/>
              </a:solidFill>
              <a:effectLst/>
              <a:latin typeface="Segoe UI" panose="020B0502040204020203" pitchFamily="34" charset="0"/>
            </a:endParaRPr>
          </a:p>
        </p:txBody>
      </p:sp>
      <p:pic>
        <p:nvPicPr>
          <p:cNvPr id="7170" name="Picture 2" descr="المربع &quot;تنسيق الأرقام&quot; على علامة التبويب &quot;الشريط الرئيسي&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7242" y="3993040"/>
            <a:ext cx="1847742" cy="1004081"/>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معرض تنسيق الأرقام"/>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168" y="1748591"/>
            <a:ext cx="1685925" cy="489585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95943" y="175599"/>
            <a:ext cx="6170340" cy="461665"/>
          </a:xfrm>
          <a:prstGeom prst="rect">
            <a:avLst/>
          </a:prstGeom>
          <a:noFill/>
        </p:spPr>
        <p:txBody>
          <a:bodyPr wrap="square" rtlCol="0">
            <a:spAutoFit/>
          </a:bodyPr>
          <a:lstStyle/>
          <a:p>
            <a:pPr algn="r" rtl="1"/>
            <a:r>
              <a:rPr lang="ar-JO" sz="2400" b="1" dirty="0"/>
              <a:t>تطبيق تنسيق الارقام</a:t>
            </a:r>
            <a:endParaRPr lang="en-US" sz="2400" b="1" dirty="0"/>
          </a:p>
        </p:txBody>
      </p:sp>
    </p:spTree>
    <p:extLst>
      <p:ext uri="{BB962C8B-B14F-4D97-AF65-F5344CB8AC3E}">
        <p14:creationId xmlns:p14="http://schemas.microsoft.com/office/powerpoint/2010/main" val="9800358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834</TotalTime>
  <Words>1244</Words>
  <Application>Microsoft Office PowerPoint</Application>
  <PresentationFormat>Widescreen</PresentationFormat>
  <Paragraphs>302</Paragraphs>
  <Slides>22</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Calibri</vt:lpstr>
      <vt:lpstr>Calibri Light</vt:lpstr>
      <vt:lpstr>Perpetua Titling MT</vt:lpstr>
      <vt:lpstr>Segoe UI</vt:lpstr>
      <vt:lpstr>Segoe UI Light</vt:lpstr>
      <vt:lpstr>Segoe UI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Sulaymn Zaza</dc:creator>
  <cp:lastModifiedBy>Harith Al-Sapaih</cp:lastModifiedBy>
  <cp:revision>92</cp:revision>
  <dcterms:created xsi:type="dcterms:W3CDTF">2021-08-31T13:27:32Z</dcterms:created>
  <dcterms:modified xsi:type="dcterms:W3CDTF">2024-10-20T20:58:52Z</dcterms:modified>
</cp:coreProperties>
</file>